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9"/>
  </p:notesMasterIdLst>
  <p:sldIdLst>
    <p:sldId id="256" r:id="rId3"/>
    <p:sldId id="443" r:id="rId4"/>
    <p:sldId id="444" r:id="rId5"/>
    <p:sldId id="446" r:id="rId6"/>
    <p:sldId id="447" r:id="rId7"/>
    <p:sldId id="448" r:id="rId8"/>
  </p:sldIdLst>
  <p:sldSz cx="10440988" cy="6858000"/>
  <p:notesSz cx="6669088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160" autoAdjust="0"/>
  </p:normalViewPr>
  <p:slideViewPr>
    <p:cSldViewPr snapToGrid="0">
      <p:cViewPr varScale="1">
        <p:scale>
          <a:sx n="69" d="100"/>
          <a:sy n="69" d="100"/>
        </p:scale>
        <p:origin x="60" y="414"/>
      </p:cViewPr>
      <p:guideLst>
        <p:guide orient="horz" pos="2160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A25EF-2DE9-4D72-88C2-F10884DC133C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87400" y="1239838"/>
            <a:ext cx="5094288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6909" y="4773374"/>
            <a:ext cx="533527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77607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557CD-DCFA-4A07-8DE2-5DE14D01ABC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6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4664147"/>
            <a:ext cx="1044908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83074" y="1752604"/>
            <a:ext cx="887484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83074" y="3611607"/>
            <a:ext cx="887484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4297" y="4953000"/>
            <a:ext cx="10445287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1" y="1481332"/>
            <a:ext cx="9396889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814770" y="274643"/>
            <a:ext cx="2029587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1" y="274641"/>
            <a:ext cx="7221683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044908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83074" y="1752602"/>
            <a:ext cx="887484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83074" y="3611607"/>
            <a:ext cx="887484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4298" y="4953000"/>
            <a:ext cx="10445287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D65021-BECC-4B02-95AF-2404DC4D0528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C96FD4-3D1D-40DE-82DF-400CB83D3AE9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4838" y="1059712"/>
            <a:ext cx="887484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479112" y="2931712"/>
            <a:ext cx="5220494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BE3F13-BBB5-43E5-9D86-EA4FCA227268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51F6-1DD2-4D50-8D89-CD2DD2B9DF89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  <p:sp>
        <p:nvSpPr>
          <p:cNvPr id="7" name="6 Köşeli Çift Ayraç"/>
          <p:cNvSpPr/>
          <p:nvPr/>
        </p:nvSpPr>
        <p:spPr>
          <a:xfrm>
            <a:off x="4152508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939650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2050" y="1481329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07502" y="1481329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4B203-A9FF-4AE8-85ED-96FAE89CEFC3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B1EA9-5614-48EA-83E1-70CE2267AB23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050" y="273050"/>
            <a:ext cx="9396889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049" y="5410200"/>
            <a:ext cx="461325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303878" y="5410200"/>
            <a:ext cx="461506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522049" y="1444295"/>
            <a:ext cx="461325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77" y="1444295"/>
            <a:ext cx="461506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F7E8E-7257-44E9-8AB0-50B665E9FF63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3C310-A395-4277-A743-F3B1039613EC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A4C82-0B84-41AD-809E-50110A82482B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9BB50-E0A6-456B-BA42-785042CF8DD3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3E444-7065-4DED-A4C3-C82EBF640AA1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723C-FAC3-40B1-A733-4C7040558A3B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4099" y="4876800"/>
            <a:ext cx="8542994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046478" y="5355102"/>
            <a:ext cx="4538349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44099" y="274320"/>
            <a:ext cx="854072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7681197" y="6407944"/>
            <a:ext cx="2192607" cy="365760"/>
          </a:xfrm>
        </p:spPr>
        <p:txBody>
          <a:bodyPr/>
          <a:lstStyle/>
          <a:p>
            <a:pPr>
              <a:defRPr/>
            </a:pPr>
            <a:fld id="{4E5045F2-BAAF-4DA7-BD47-FD39D78F2755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8F9C0-D2F1-4EAF-9D7E-48C3390C5FC7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03105" y="5443402"/>
            <a:ext cx="8178774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61025" y="189968"/>
            <a:ext cx="9918939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8B4BDE6-0893-48A7-91EB-745C1273D7E5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001344" y="6407945"/>
            <a:ext cx="268410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3D41FC4-DEB4-4550-8D89-5D0DFFB340CF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1025" y="4865122"/>
            <a:ext cx="9220854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818056" y="5001994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61157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0547" y="5787739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9893032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9680175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0" y="1481330"/>
            <a:ext cx="9396889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05A361-B747-4C35-8DD6-55D5A3A4F849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7FF6A-48D3-4340-97E1-0254580E625E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814770" y="274641"/>
            <a:ext cx="2029587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0" y="274641"/>
            <a:ext cx="7221683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62ABA-18F4-47B7-B354-94E01680204B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B000C-426D-4197-8C57-2BE2D4DFBB16}" type="slidenum">
              <a:rPr lang="tr-TR" altLang="tr-TR" smtClean="0"/>
              <a:pPr>
                <a:defRPr/>
              </a:pPr>
              <a:t>‹#›</a:t>
            </a:fld>
            <a:endParaRPr lang="tr-TR" alt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4838" y="1059712"/>
            <a:ext cx="887484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479112" y="2931712"/>
            <a:ext cx="5220494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Köşeli Çift Ayraç"/>
          <p:cNvSpPr/>
          <p:nvPr/>
        </p:nvSpPr>
        <p:spPr>
          <a:xfrm>
            <a:off x="4152508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939650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2050" y="1481331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07502" y="1481331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051" y="273050"/>
            <a:ext cx="9396889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049" y="5410200"/>
            <a:ext cx="461325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303878" y="5410200"/>
            <a:ext cx="461506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522049" y="1444297"/>
            <a:ext cx="461325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77" y="1444297"/>
            <a:ext cx="461506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4099" y="4876800"/>
            <a:ext cx="8542994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046479" y="5355102"/>
            <a:ext cx="4538349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44099" y="274320"/>
            <a:ext cx="854072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7681198" y="6407944"/>
            <a:ext cx="2192607" cy="365760"/>
          </a:xfrm>
        </p:spPr>
        <p:txBody>
          <a:bodyPr/>
          <a:lstStyle/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03105" y="5443402"/>
            <a:ext cx="8178774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61026" y="189968"/>
            <a:ext cx="9918939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001345" y="6407947"/>
            <a:ext cx="268410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1025" y="4865122"/>
            <a:ext cx="9220854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818056" y="5001996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61156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0547" y="5787741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9893032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9680175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818056" y="5001996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61156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0547" y="5787741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522051" y="274638"/>
            <a:ext cx="9396889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522051" y="1481331"/>
            <a:ext cx="9396889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7681198" y="6407944"/>
            <a:ext cx="2192607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2.09.2022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001345" y="6407947"/>
            <a:ext cx="268410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873804" y="6407947"/>
            <a:ext cx="4176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818056" y="5001994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61157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0547" y="5787739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522050" y="274638"/>
            <a:ext cx="9396889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522050" y="1481329"/>
            <a:ext cx="9396889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7681197" y="6407944"/>
            <a:ext cx="2192607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FF7DB8-AB34-4762-8C00-1655DF11EA59}" type="datetime1">
              <a:rPr lang="tr-TR" smtClean="0">
                <a:solidFill>
                  <a:srgbClr val="696464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001344" y="6407945"/>
            <a:ext cx="268410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873804" y="6407945"/>
            <a:ext cx="4176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7ECD9B-3AAD-4F66-8D58-4F39CE1F2AF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59458" y="612475"/>
            <a:ext cx="7876410" cy="20348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BULANIK</a:t>
            </a:r>
            <a:r>
              <a:rPr lang="tr-TR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İLÇE MİLLİ EĞİTİM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83074" y="2780054"/>
            <a:ext cx="8874840" cy="1974107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ŞUBESİ </a:t>
            </a:r>
          </a:p>
          <a:p>
            <a:pPr algn="ctr"/>
            <a:r>
              <a:rPr lang="tr-T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SATINALMA</a:t>
            </a:r>
          </a:p>
        </p:txBody>
      </p:sp>
    </p:spTree>
    <p:extLst>
      <p:ext uri="{BB962C8B-B14F-4D97-AF65-F5344CB8AC3E}">
        <p14:creationId xmlns:p14="http://schemas.microsoft.com/office/powerpoint/2010/main" val="356818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2</a:t>
            </a:fld>
            <a:endParaRPr lang="tr-TR" altLang="tr-TR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  </a:t>
            </a:r>
            <a:endParaRPr lang="tr-TR" sz="8000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609600" y="1066800"/>
          <a:ext cx="9505950" cy="3819525"/>
        </p:xfrm>
        <a:graphic>
          <a:graphicData uri="http://schemas.openxmlformats.org/drawingml/2006/table">
            <a:tbl>
              <a:tblPr/>
              <a:tblGrid>
                <a:gridCol w="950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952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32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                  4734 Sayılı Kamu İhale Kanunu'nun 22 </a:t>
                      </a:r>
                      <a:r>
                        <a:rPr lang="tr-TR" sz="3200" b="1" i="0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nci</a:t>
                      </a:r>
                      <a:r>
                        <a:rPr lang="tr-TR" sz="32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</a:rPr>
                        <a:t> maddesinin (d) bendi Parasal Limitler Kapsamında yapılacak alımlarda takip edilecek iş ve işlem basamakları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3</a:t>
            </a:fld>
            <a:endParaRPr lang="tr-TR" altLang="tr-TR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257176" y="638175"/>
          <a:ext cx="9791700" cy="5467349"/>
        </p:xfrm>
        <a:graphic>
          <a:graphicData uri="http://schemas.openxmlformats.org/drawingml/2006/table">
            <a:tbl>
              <a:tblPr/>
              <a:tblGrid>
                <a:gridCol w="695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6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36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MYS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Hazine </a:t>
                      </a:r>
                      <a:r>
                        <a:rPr lang="tr-TR" sz="24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Maliye </a:t>
                      </a:r>
                      <a:r>
                        <a:rPr lang="tr-TR" sz="24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Bakanlığı,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Harcama Yönetim </a:t>
                      </a:r>
                      <a:r>
                        <a:rPr lang="tr-TR" sz="24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Sisteminin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Okul </a:t>
                      </a:r>
                      <a:r>
                        <a:rPr lang="tr-TR" sz="24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ya </a:t>
                      </a:r>
                      <a:r>
                        <a:rPr lang="tr-TR" sz="24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Kuruma </a:t>
                      </a:r>
                      <a:r>
                        <a:rPr lang="tr-TR" sz="24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tanıtılması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(Okul </a:t>
                      </a:r>
                      <a:r>
                        <a:rPr lang="tr-TR" sz="24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Kurumun Bağlı </a:t>
                      </a:r>
                      <a:r>
                        <a:rPr lang="tr-TR" sz="24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Olduğu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Muhasebe </a:t>
                      </a:r>
                      <a:r>
                        <a:rPr lang="tr-TR" sz="24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Müdürlüğünden)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2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KYS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Kimlik </a:t>
                      </a:r>
                      <a:r>
                        <a:rPr lang="tr-TR" sz="24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Yönetim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Sisteminin </a:t>
                      </a:r>
                      <a:r>
                        <a:rPr lang="tr-TR" sz="24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Okul </a:t>
                      </a:r>
                      <a:r>
                        <a:rPr lang="tr-TR" sz="24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Kuruma Tanıtılması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Yetkilendirme  </a:t>
                      </a:r>
                      <a:r>
                        <a:rPr lang="tr-TR" sz="24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Yapılması </a:t>
                      </a:r>
                      <a:r>
                        <a:rPr lang="tr-TR" sz="24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(Okul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Kurumun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Bağlı </a:t>
                      </a:r>
                      <a:r>
                        <a:rPr lang="tr-TR" sz="24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Olduğu </a:t>
                      </a:r>
                      <a:r>
                        <a:rPr lang="tr-TR" sz="24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Muhasebe </a:t>
                      </a:r>
                      <a:r>
                        <a:rPr lang="tr-TR" sz="24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Müdürlüğünden)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1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TKYS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Taşınır </a:t>
                      </a:r>
                      <a:r>
                        <a:rPr lang="tr-TR" sz="24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Kayıt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ve </a:t>
                      </a:r>
                      <a:r>
                        <a:rPr lang="tr-TR" sz="24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Yönetim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Sisteminin </a:t>
                      </a:r>
                      <a:r>
                        <a:rPr lang="tr-TR" sz="24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Okul ve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Kuruma </a:t>
                      </a:r>
                      <a:r>
                        <a:rPr lang="tr-TR" sz="24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Tanıtılması ve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Gerekli </a:t>
                      </a:r>
                      <a:r>
                        <a:rPr lang="tr-TR" sz="24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Yetkilendirmelerin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Yapılması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12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EKAP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3B3B3B"/>
                          </a:solidFill>
                          <a:latin typeface="Calibri"/>
                        </a:rPr>
                        <a:t>Tüm </a:t>
                      </a:r>
                      <a:r>
                        <a:rPr lang="tr-TR" sz="24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Okul ve Kurumların </a:t>
                      </a:r>
                      <a:r>
                        <a:rPr lang="tr-TR" sz="24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Elektronik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Kamu </a:t>
                      </a:r>
                      <a:r>
                        <a:rPr lang="tr-TR" sz="24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Alımları Platformuna Üyelik </a:t>
                      </a:r>
                      <a:r>
                        <a:rPr lang="tr-TR" sz="24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İşlemlerinin </a:t>
                      </a:r>
                      <a:r>
                        <a:rPr lang="tr-TR" sz="24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Yapılması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4</a:t>
            </a:fld>
            <a:endParaRPr lang="tr-TR" alt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04800" y="400049"/>
          <a:ext cx="9982200" cy="5460264"/>
        </p:xfrm>
        <a:graphic>
          <a:graphicData uri="http://schemas.openxmlformats.org/drawingml/2006/table">
            <a:tbl>
              <a:tblPr/>
              <a:tblGrid>
                <a:gridCol w="412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1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95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4734 Sayılı Kamu </a:t>
                      </a:r>
                      <a:r>
                        <a:rPr lang="tr-TR" sz="16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Ihale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Kanunu'nun 22 </a:t>
                      </a:r>
                      <a:r>
                        <a:rPr lang="tr-TR" sz="16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nci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maddesinin (d) bendi </a:t>
                      </a:r>
                      <a:r>
                        <a:rPr lang="tr-TR" sz="16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ParasalLimitler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Kapsamında yapılacak alımlarda takip edilecek iş ve işlem</a:t>
                      </a:r>
                      <a:b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</a:b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basamakları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AÇIKALAMALAR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3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İhtiyaç Duyulan Ödeneklerin Talep ve Tahsisi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MYS/Raporlar/Bütçe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Tertipleri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Menüsünden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Ödenekler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Sorgulanacaktır.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İhtiyaca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uygun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ödeneklerin </a:t>
                      </a:r>
                      <a:r>
                        <a:rPr lang="tr-TR" sz="1600" b="0" i="0" u="none" strike="noStrike" dirty="0">
                          <a:solidFill>
                            <a:srgbClr val="161616"/>
                          </a:solidFill>
                          <a:latin typeface="Calibri"/>
                        </a:rPr>
                        <a:t>varlığı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halinde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satın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alma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süreci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başlatılabilir.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363636"/>
                          </a:solidFill>
                          <a:latin typeface="Courier New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İdarenin gerek duyması halinde alımı yapılacak mal ve hizmet ile ilgili teknik</a:t>
                      </a:r>
                      <a:b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</a:br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şartnamenin hazırlanması</a:t>
                      </a:r>
                      <a:endParaRPr lang="tr-TR" sz="1600" b="1" i="0" u="none" strike="noStrike">
                        <a:solidFill>
                          <a:srgbClr val="0F253F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İdarenin gerek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duyması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halinde,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satın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alma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süreci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başlatılmadan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önce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ürün/ürünlerle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ilgili  </a:t>
                      </a:r>
                      <a:r>
                        <a:rPr lang="tr-TR" sz="1600" b="0" i="0" u="none" strike="noStrike" dirty="0" err="1">
                          <a:solidFill>
                            <a:srgbClr val="343434"/>
                          </a:solidFill>
                          <a:latin typeface="Calibri"/>
                        </a:rPr>
                        <a:t>bir</a:t>
                      </a:r>
                      <a:r>
                        <a:rPr lang="tr-TR" sz="1600" b="0" i="0" u="none" strike="noStrike" dirty="0" err="1">
                          <a:solidFill>
                            <a:srgbClr val="2F2F2F"/>
                          </a:solidFill>
                          <a:latin typeface="Calibri"/>
                        </a:rPr>
                        <a:t>Teknik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Şartname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hazırlanabilir.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6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3D3D3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Piyasa Fiyat Araştırma Görevlendirmesi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Öncelikle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Kurum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içinden,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Kurum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içinde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Yeterli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Personel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Bulunmaması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Halinde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ilçe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Milli Eğitim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Müdürlüğünden 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1 </a:t>
                      </a:r>
                      <a:r>
                        <a:rPr lang="tr-TR" sz="1600" b="0" i="0" u="none" strike="noStrike" dirty="0">
                          <a:solidFill>
                            <a:srgbClr val="111111"/>
                          </a:solidFill>
                          <a:latin typeface="Calibri"/>
                        </a:rPr>
                        <a:t>Başkan, </a:t>
                      </a:r>
                      <a:r>
                        <a:rPr lang="tr-TR" sz="1600" b="0" i="0" u="none" strike="noStrike" dirty="0">
                          <a:solidFill>
                            <a:srgbClr val="363636"/>
                          </a:solidFill>
                          <a:latin typeface="Calibri"/>
                        </a:rPr>
                        <a:t>2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Üye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343434"/>
                          </a:solidFill>
                          <a:latin typeface="Calibri"/>
                        </a:rPr>
                        <a:t>1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Yedek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Üye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Görevlendirilmesi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. </a:t>
                      </a:r>
                      <a:r>
                        <a:rPr lang="tr-TR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Piyasa fiyat araştırması için görevlendirilecek personelin sayısına ihale yetkilisi karar verebilecektir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. (Üyelerden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En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Az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Bir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Tanesinin İlçe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Milli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Eğitim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Müdürlüğü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Mali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işler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Personeli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Olması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Tavsiye Edilir)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3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424242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Kişi / Firmalardan Fiyat Tekliflerinin Talep Edilmesi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Alıma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konu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olan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mal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hizmetlerin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üretilmesi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veya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pazarlanmasını yapan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3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firmadan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fiyat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teklifleri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alınması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tavsiye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edilir.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Piyasa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fiyat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araştırması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yapılacak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kişi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/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firma,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yer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sayısına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ihale</a:t>
                      </a:r>
                      <a:b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</a:b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yetkilisi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karar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verebilecektir.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58" y="3469367"/>
            <a:ext cx="50251" cy="777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5</a:t>
            </a:fld>
            <a:endParaRPr lang="tr-TR" altLang="tr-TR" dirty="0"/>
          </a:p>
        </p:txBody>
      </p:sp>
      <p:pic>
        <p:nvPicPr>
          <p:cNvPr id="6" name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58" y="3469367"/>
            <a:ext cx="50251" cy="77713"/>
          </a:xfrm>
          <a:prstGeom prst="rect">
            <a:avLst/>
          </a:prstGeom>
        </p:spPr>
      </p:pic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323850" y="476251"/>
          <a:ext cx="9725024" cy="5133974"/>
        </p:xfrm>
        <a:graphic>
          <a:graphicData uri="http://schemas.openxmlformats.org/drawingml/2006/table">
            <a:tbl>
              <a:tblPr/>
              <a:tblGrid>
                <a:gridCol w="40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04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Yaklaşık Maliyet Hesap Cetveli'nin Oluşturulması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Piyasa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Fiyat Araştırması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sonucunda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idareye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ulaşan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yazılı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fiyat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tekliflerinin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ortalama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tutarları alınarak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yaklaşık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maliyet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hesap </a:t>
                      </a:r>
                      <a:r>
                        <a:rPr lang="tr-TR" sz="1600" b="0" i="0" u="none" strike="noStrike" dirty="0">
                          <a:solidFill>
                            <a:srgbClr val="181818"/>
                          </a:solidFill>
                          <a:latin typeface="Calibri"/>
                        </a:rPr>
                        <a:t>cetveli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oluşturulur.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0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6363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Piyasa Fiyat Araştırma Tutanağı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Piyasa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araştırması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sonucunda firmalarca/kişilerce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teklif 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edilen fiyatlar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değerlendirilerek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hangi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kişi </a:t>
                      </a:r>
                      <a:r>
                        <a:rPr lang="tr-TR" sz="16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/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firma </a:t>
                      </a:r>
                      <a:r>
                        <a:rPr lang="tr-TR" sz="1600" b="0" i="0" u="none" strike="noStrike" dirty="0">
                          <a:solidFill>
                            <a:srgbClr val="363636"/>
                          </a:solidFill>
                          <a:latin typeface="Calibri"/>
                        </a:rPr>
                        <a:t>/ </a:t>
                      </a:r>
                      <a:r>
                        <a:rPr lang="tr-TR" sz="1600" b="0" i="0" u="none" strike="noStrike" dirty="0">
                          <a:solidFill>
                            <a:srgbClr val="181818"/>
                          </a:solidFill>
                          <a:latin typeface="Calibri"/>
                        </a:rPr>
                        <a:t>firmalardan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alım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yapılması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uygun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görüldüğü </a:t>
                      </a:r>
                      <a:r>
                        <a:rPr lang="tr-TR" sz="1600" b="0" i="0" u="none" strike="noStrike" dirty="0" err="1">
                          <a:solidFill>
                            <a:srgbClr val="1A1A1A"/>
                          </a:solidFill>
                          <a:latin typeface="Calibri"/>
                        </a:rPr>
                        <a:t>tutatanak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altına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alınacaktır.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D3D3D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Onay Belgesi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Yapılan </a:t>
                      </a:r>
                      <a:r>
                        <a:rPr lang="tr-TR" sz="16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alımların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bir Onay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Belgesine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bağlanması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gerekir.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90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63636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Muayene ve Kabul Komisyonunun Oluşturulması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Mal/Hizmet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Alım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Muayene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Kabul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Yönetmelikleri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Uyarınca;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Öncelikle Kurum İçinden,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Kurum içinde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Yeterli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Personel Bulunmaması Halinde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İlçe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Milli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Eğitim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Müdürlüğünden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1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Başkan, </a:t>
                      </a:r>
                      <a:r>
                        <a:rPr lang="tr-TR" sz="16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2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Üye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1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Yedek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Üye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Görevlendirilmesi.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139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Uygun Görülen Kişi/Firma ve ya Firmalardan Adımına Karar verilen Mal veya Hizmeti İdareye Teslim Etmesi ve Faturalandırması İstenecektir.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151515"/>
                          </a:solidFill>
                          <a:latin typeface="Calibri"/>
                        </a:rPr>
                        <a:t>Bu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aşamada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Muayene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Kabul Komisyonu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idareye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teslim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edilen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mal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veya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hizmetin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teknik şartnameye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uygun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olup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olmadığına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teslim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edilen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miktarları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kontrol </a:t>
                      </a:r>
                      <a:r>
                        <a:rPr lang="tr-TR" sz="1600" b="0" i="0" u="none" strike="noStrike" dirty="0">
                          <a:solidFill>
                            <a:srgbClr val="161616"/>
                          </a:solidFill>
                          <a:latin typeface="Calibri"/>
                        </a:rPr>
                        <a:t>ederek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teslim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alır </a:t>
                      </a:r>
                      <a:r>
                        <a:rPr lang="tr-TR" sz="1600" b="0" i="0" u="none" strike="noStrike" dirty="0">
                          <a:solidFill>
                            <a:srgbClr val="333333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bu</a:t>
                      </a:r>
                      <a:b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</a:b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durumu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tutanak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altına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alır.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im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24" y="7699981"/>
            <a:ext cx="54819" cy="822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89E69-020B-444F-A09B-BA5D0DD244CF}" type="datetime1">
              <a:rPr lang="tr-TR" smtClean="0">
                <a:solidFill>
                  <a:srgbClr val="D34817"/>
                </a:solidFill>
              </a:rPr>
              <a:pPr>
                <a:defRPr/>
              </a:pPr>
              <a:t>2.09.2022</a:t>
            </a:fld>
            <a:endParaRPr lang="tr-TR" dirty="0">
              <a:solidFill>
                <a:srgbClr val="D34817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29D75-3723-4842-BC63-56B5E6AF294D}" type="slidenum">
              <a:rPr lang="tr-TR" altLang="tr-TR" smtClean="0"/>
              <a:pPr>
                <a:defRPr/>
              </a:pPr>
              <a:t>6</a:t>
            </a:fld>
            <a:endParaRPr lang="tr-TR" altLang="tr-TR" dirty="0"/>
          </a:p>
        </p:txBody>
      </p:sp>
      <p:pic>
        <p:nvPicPr>
          <p:cNvPr id="6" name="imag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58" y="3469367"/>
            <a:ext cx="50251" cy="77713"/>
          </a:xfrm>
          <a:prstGeom prst="rect">
            <a:avLst/>
          </a:prstGeom>
        </p:spPr>
      </p:pic>
      <p:pic>
        <p:nvPicPr>
          <p:cNvPr id="8" name="im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24" y="7699981"/>
            <a:ext cx="54819" cy="82284"/>
          </a:xfrm>
          <a:prstGeom prst="rect">
            <a:avLst/>
          </a:prstGeom>
        </p:spPr>
      </p:pic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90525" y="381000"/>
          <a:ext cx="9801225" cy="5343525"/>
        </p:xfrm>
        <a:graphic>
          <a:graphicData uri="http://schemas.openxmlformats.org/drawingml/2006/table">
            <a:tbl>
              <a:tblPr/>
              <a:tblGrid>
                <a:gridCol w="404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8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7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46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ourier New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TKYS üzerinden TİF düzenlenmesi ve sonrasında oluşturulan </a:t>
                      </a:r>
                      <a:r>
                        <a:rPr lang="tr-TR" sz="1600" b="1" i="0" u="none" strike="noStrike" dirty="0" err="1">
                          <a:solidFill>
                            <a:srgbClr val="0F253F"/>
                          </a:solidFill>
                          <a:latin typeface="Calibri"/>
                        </a:rPr>
                        <a:t>VİF'in</a:t>
                      </a:r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 Harcama Yönetim Sistemine Gönderilmesi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i="0" u="none" strike="noStrike" baseline="30000">
                          <a:solidFill>
                            <a:srgbClr val="212121"/>
                          </a:solidFill>
                          <a:latin typeface="Calibri"/>
                        </a:rPr>
                        <a:t>TKYS'de </a:t>
                      </a:r>
                      <a:r>
                        <a:rPr lang="tr-TR" sz="1600" b="0" i="0" u="none" strike="noStrike" baseline="30000">
                          <a:solidFill>
                            <a:srgbClr val="1C1C1C"/>
                          </a:solidFill>
                          <a:latin typeface="Calibri"/>
                        </a:rPr>
                        <a:t>yapılacak </a:t>
                      </a:r>
                      <a:r>
                        <a:rPr lang="tr-TR" sz="1600" b="0" i="0" u="none" strike="noStrike" baseline="30000">
                          <a:solidFill>
                            <a:srgbClr val="2A2A2A"/>
                          </a:solidFill>
                          <a:latin typeface="Calibri"/>
                        </a:rPr>
                        <a:t>işlemler ile </a:t>
                      </a:r>
                      <a:r>
                        <a:rPr lang="tr-TR" sz="1600" b="0" i="0" u="none" strike="noStrike" baseline="30000">
                          <a:solidFill>
                            <a:srgbClr val="262626"/>
                          </a:solidFill>
                          <a:latin typeface="Calibri"/>
                        </a:rPr>
                        <a:t>ilgili </a:t>
                      </a:r>
                      <a:r>
                        <a:rPr lang="tr-TR" sz="1600" b="0" i="0" u="none" strike="noStrike" baseline="30000">
                          <a:solidFill>
                            <a:srgbClr val="2A2A2A"/>
                          </a:solidFill>
                          <a:latin typeface="Calibri"/>
                        </a:rPr>
                        <a:t>bağlı </a:t>
                      </a:r>
                      <a:r>
                        <a:rPr lang="tr-TR" sz="1600" b="0" i="0" u="none" strike="noStrike" baseline="30000">
                          <a:solidFill>
                            <a:srgbClr val="1D1D1D"/>
                          </a:solidFill>
                          <a:latin typeface="Calibri"/>
                        </a:rPr>
                        <a:t>bulunduğunuz </a:t>
                      </a:r>
                      <a:r>
                        <a:rPr lang="tr-TR" sz="1600" b="0" i="0" u="none" strike="noStrike" baseline="30000">
                          <a:solidFill>
                            <a:srgbClr val="383838"/>
                          </a:solidFill>
                          <a:latin typeface="Calibri"/>
                        </a:rPr>
                        <a:t>il </a:t>
                      </a:r>
                      <a:r>
                        <a:rPr lang="tr-TR" sz="1600" b="0" i="0" u="none" strike="noStrike" baseline="30000">
                          <a:solidFill>
                            <a:srgbClr val="212121"/>
                          </a:solidFill>
                          <a:latin typeface="Calibri"/>
                        </a:rPr>
                        <a:t>veya ilçe </a:t>
                      </a:r>
                      <a:r>
                        <a:rPr lang="tr-TR" sz="1600" b="0" i="0" u="none" strike="noStrike" baseline="30000">
                          <a:solidFill>
                            <a:srgbClr val="2B2B2B"/>
                          </a:solidFill>
                          <a:latin typeface="Calibri"/>
                        </a:rPr>
                        <a:t>Milli </a:t>
                      </a:r>
                      <a:r>
                        <a:rPr lang="tr-TR" sz="1600" b="0" i="0" u="none" strike="noStrike" baseline="30000">
                          <a:solidFill>
                            <a:srgbClr val="262626"/>
                          </a:solidFill>
                          <a:latin typeface="Calibri"/>
                        </a:rPr>
                        <a:t>Eğitim </a:t>
                      </a:r>
                      <a:r>
                        <a:rPr lang="tr-TR" sz="1600" b="0" i="0" u="none" strike="noStrike" baseline="30000">
                          <a:solidFill>
                            <a:srgbClr val="212121"/>
                          </a:solidFill>
                          <a:latin typeface="Calibri"/>
                        </a:rPr>
                        <a:t>Müd</a:t>
                      </a:r>
                      <a:r>
                        <a:rPr lang="tr-TR" sz="1600" b="0" i="0" u="none" strike="noStrike" baseline="30000">
                          <a:solidFill>
                            <a:srgbClr val="363636"/>
                          </a:solidFill>
                          <a:latin typeface="Calibri"/>
                        </a:rPr>
                        <a:t>“ </a:t>
                      </a:r>
                      <a:r>
                        <a:rPr lang="tr-TR" sz="1600" b="0" i="0" u="none" strike="noStrike" baseline="30000">
                          <a:solidFill>
                            <a:srgbClr val="2A2A2A"/>
                          </a:solidFill>
                          <a:latin typeface="Calibri"/>
                        </a:rPr>
                        <a:t>rl</a:t>
                      </a:r>
                      <a:r>
                        <a:rPr lang="tr-TR" sz="1600" b="0" i="0" u="none" strike="noStrike">
                          <a:solidFill>
                            <a:srgbClr val="1D1D1D"/>
                          </a:solidFill>
                          <a:latin typeface="Calibri"/>
                        </a:rPr>
                        <a:t>üğün</a:t>
                      </a:r>
                      <a:r>
                        <a:rPr lang="tr-TR" sz="1600" b="0" i="0" u="none" strike="noStrike" baseline="30000">
                          <a:solidFill>
                            <a:srgbClr val="262626"/>
                          </a:solidFill>
                          <a:latin typeface="Calibri"/>
                        </a:rPr>
                        <a:t>den</a:t>
                      </a:r>
                      <a:br>
                        <a:rPr lang="tr-TR" sz="1600" b="0" i="0" u="none" strike="noStrike" baseline="30000">
                          <a:solidFill>
                            <a:srgbClr val="262626"/>
                          </a:solidFill>
                          <a:latin typeface="Calibri"/>
                        </a:rPr>
                      </a:br>
                      <a:r>
                        <a:rPr lang="tr-TR" sz="1600" b="0" i="0" u="none" strike="noStrike">
                          <a:solidFill>
                            <a:srgbClr val="2F2F2F"/>
                          </a:solidFill>
                          <a:latin typeface="Calibri"/>
                        </a:rPr>
                        <a:t>Teknik </a:t>
                      </a:r>
                      <a:r>
                        <a:rPr lang="tr-TR" sz="1600" b="0" i="0" u="none" strike="noStrike">
                          <a:solidFill>
                            <a:srgbClr val="282828"/>
                          </a:solidFill>
                          <a:latin typeface="Calibri"/>
                        </a:rPr>
                        <a:t>Destek </a:t>
                      </a:r>
                      <a:r>
                        <a:rPr lang="tr-TR" sz="1600" b="0" i="0" u="none" strike="noStrike">
                          <a:solidFill>
                            <a:srgbClr val="262626"/>
                          </a:solidFill>
                          <a:latin typeface="Calibri"/>
                        </a:rPr>
                        <a:t>Alınız.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56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43434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KYS üzerinden Harcama Yetki </a:t>
                      </a:r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mbria"/>
                        </a:rPr>
                        <a:t>ısı, </a:t>
                      </a:r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Gerçekleştirme Görevlisi ve Veri Giriş Görevlisi Tanımlanması ve Şifre Aktivasyon  İşlemleri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Bağlı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bulunduğunuz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muhasebe </a:t>
                      </a:r>
                      <a:r>
                        <a:rPr lang="tr-TR" sz="1600" b="0" i="0" u="none" strike="noStrike" dirty="0" err="1">
                          <a:solidFill>
                            <a:srgbClr val="242424"/>
                          </a:solidFill>
                          <a:latin typeface="Calibri"/>
                        </a:rPr>
                        <a:t>müdürIüğünden</a:t>
                      </a:r>
                      <a:r>
                        <a:rPr lang="tr-TR" sz="1600" b="0" i="0" u="none" strike="noStrike" baseline="0" dirty="0">
                          <a:solidFill>
                            <a:srgbClr val="242424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sistemin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aktif edilmesini </a:t>
                      </a:r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161616"/>
                          </a:solidFill>
                          <a:latin typeface="Calibri"/>
                        </a:rPr>
                        <a:t>sisteme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giriş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için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idare yetkilisinin/</a:t>
                      </a:r>
                      <a:r>
                        <a:rPr lang="tr-TR" sz="1600" b="0" i="0" u="none" strike="noStrike" dirty="0" err="1">
                          <a:solidFill>
                            <a:srgbClr val="282828"/>
                          </a:solidFill>
                          <a:latin typeface="Calibri"/>
                        </a:rPr>
                        <a:t>iharcama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yetkilisinin </a:t>
                      </a:r>
                      <a:r>
                        <a:rPr lang="tr-TR" sz="1600" b="0" i="0" u="none" strike="noStrike" dirty="0">
                          <a:solidFill>
                            <a:srgbClr val="1A1A1A"/>
                          </a:solidFill>
                          <a:latin typeface="Calibri"/>
                        </a:rPr>
                        <a:t>yetkilendirilmesini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talep </a:t>
                      </a:r>
                      <a:r>
                        <a:rPr lang="tr-TR" sz="1600" b="0" i="0" u="none" strike="noStrike" dirty="0">
                          <a:solidFill>
                            <a:srgbClr val="313131"/>
                          </a:solidFill>
                          <a:latin typeface="Calibri"/>
                        </a:rPr>
                        <a:t>ediniz.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8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83838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MYS Üzerinden Veri Giriş Görevlise Tarafından Ödeme ile ilgili Yapılacak İş ve İşlemler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Öncelikle </a:t>
                      </a:r>
                      <a:r>
                        <a:rPr lang="tr-TR" sz="1600" b="0" i="0" u="none" strike="noStrike" dirty="0">
                          <a:solidFill>
                            <a:srgbClr val="181818"/>
                          </a:solidFill>
                          <a:latin typeface="Calibri"/>
                        </a:rPr>
                        <a:t>Harcama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Talimatı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Oluşturulacak, Oluşturulan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Harcama </a:t>
                      </a:r>
                      <a:r>
                        <a:rPr lang="tr-TR" sz="1600" b="0" i="0" u="none" strike="noStrike" dirty="0">
                          <a:solidFill>
                            <a:srgbClr val="131313"/>
                          </a:solidFill>
                          <a:latin typeface="Calibri"/>
                        </a:rPr>
                        <a:t>Talimatının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Gerçekleştirme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Görevlisi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Harcama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Yetkilisi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Tarafından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Onaylanması </a:t>
                      </a:r>
                      <a:r>
                        <a:rPr lang="tr-TR" sz="1600" b="0" i="0" u="none" strike="noStrike" dirty="0">
                          <a:solidFill>
                            <a:srgbClr val="1D1D1D"/>
                          </a:solidFill>
                          <a:latin typeface="Calibri"/>
                        </a:rPr>
                        <a:t>Sonrasında, </a:t>
                      </a:r>
                      <a:r>
                        <a:rPr lang="tr-TR" sz="1600" b="0" i="0" u="none" strike="noStrike" dirty="0">
                          <a:solidFill>
                            <a:srgbClr val="2A2A2A"/>
                          </a:solidFill>
                          <a:latin typeface="Calibri"/>
                        </a:rPr>
                        <a:t>Harcama Talimatının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İlgili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VİF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ile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İlişkilendirilecek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ve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ödeme </a:t>
                      </a:r>
                      <a:r>
                        <a:rPr lang="tr-TR" sz="1600" b="0" i="0" u="none" strike="noStrike" dirty="0">
                          <a:solidFill>
                            <a:srgbClr val="2B2B2B"/>
                          </a:solidFill>
                          <a:latin typeface="Calibri"/>
                        </a:rPr>
                        <a:t>emri </a:t>
                      </a:r>
                      <a:r>
                        <a:rPr lang="tr-TR" sz="1600" b="0" i="0" u="none" strike="noStrike" dirty="0">
                          <a:solidFill>
                            <a:srgbClr val="232323"/>
                          </a:solidFill>
                          <a:latin typeface="Calibri"/>
                        </a:rPr>
                        <a:t>hazırlama </a:t>
                      </a:r>
                      <a:r>
                        <a:rPr lang="tr-TR" sz="1600" b="0" i="0" u="none" strike="noStrike" dirty="0">
                          <a:solidFill>
                            <a:srgbClr val="262626"/>
                          </a:solidFill>
                          <a:latin typeface="Calibri"/>
                        </a:rPr>
                        <a:t>sürecine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geçilecektir.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3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383838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EKAP Kaydı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2D2D2D"/>
                          </a:solidFill>
                          <a:latin typeface="Calibri"/>
                        </a:rPr>
                        <a:t>Doğrudan </a:t>
                      </a:r>
                      <a:r>
                        <a:rPr lang="tr-TR" sz="1600" b="0" i="0" u="none" strike="noStrike" dirty="0">
                          <a:solidFill>
                            <a:srgbClr val="2F2F2F"/>
                          </a:solidFill>
                          <a:latin typeface="Calibri"/>
                        </a:rPr>
                        <a:t>Temin </a:t>
                      </a:r>
                      <a:r>
                        <a:rPr lang="tr-TR" sz="1600" b="0" i="0" u="none" strike="noStrike" dirty="0">
                          <a:solidFill>
                            <a:srgbClr val="1C1C1C"/>
                          </a:solidFill>
                          <a:latin typeface="Calibri"/>
                        </a:rPr>
                        <a:t>Yolu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ile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yapılan </a:t>
                      </a:r>
                      <a:r>
                        <a:rPr lang="tr-TR" sz="1600" b="0" i="0" u="none" strike="noStrike" dirty="0">
                          <a:solidFill>
                            <a:srgbClr val="242424"/>
                          </a:solidFill>
                          <a:latin typeface="Calibri"/>
                        </a:rPr>
                        <a:t>alımların </a:t>
                      </a:r>
                      <a:r>
                        <a:rPr lang="tr-TR" sz="1600" b="0" i="0" u="none" strike="noStrike" dirty="0">
                          <a:solidFill>
                            <a:srgbClr val="161616"/>
                          </a:solidFill>
                          <a:latin typeface="Calibri"/>
                        </a:rPr>
                        <a:t>EKAP </a:t>
                      </a:r>
                      <a:r>
                        <a:rPr lang="tr-TR" sz="1600" b="0" i="0" u="none" strike="noStrike" dirty="0">
                          <a:solidFill>
                            <a:srgbClr val="282828"/>
                          </a:solidFill>
                          <a:latin typeface="Calibri"/>
                        </a:rPr>
                        <a:t>üzerinden </a:t>
                      </a:r>
                      <a:r>
                        <a:rPr lang="tr-TR" sz="1600" b="0" i="0" u="none" strike="noStrike" dirty="0">
                          <a:solidFill>
                            <a:srgbClr val="212121"/>
                          </a:solidFill>
                          <a:latin typeface="Calibri"/>
                        </a:rPr>
                        <a:t>kaydının </a:t>
                      </a:r>
                      <a:r>
                        <a:rPr lang="tr-TR" sz="1600" b="0" i="0" u="none" strike="noStrike" dirty="0">
                          <a:solidFill>
                            <a:srgbClr val="1F1F1F"/>
                          </a:solidFill>
                          <a:latin typeface="Calibri"/>
                        </a:rPr>
                        <a:t>yapılması gerekmektedir.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image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030" y="8439139"/>
            <a:ext cx="50251" cy="63999"/>
          </a:xfrm>
          <a:prstGeom prst="rect">
            <a:avLst/>
          </a:prstGeom>
        </p:spPr>
      </p:pic>
      <p:pic>
        <p:nvPicPr>
          <p:cNvPr id="11" name="image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763" y="9061307"/>
            <a:ext cx="73092" cy="822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592</Words>
  <Application>Microsoft Office PowerPoint</Application>
  <PresentationFormat>Özel</PresentationFormat>
  <Paragraphs>65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Calibri</vt:lpstr>
      <vt:lpstr>Cambria</vt:lpstr>
      <vt:lpstr>Courier New</vt:lpstr>
      <vt:lpstr>Lucida Sans Unicode</vt:lpstr>
      <vt:lpstr>Times New Roman</vt:lpstr>
      <vt:lpstr>Verdana</vt:lpstr>
      <vt:lpstr>Wingdings 2</vt:lpstr>
      <vt:lpstr>Wingdings 3</vt:lpstr>
      <vt:lpstr>Kalabalık</vt:lpstr>
      <vt:lpstr>1_Kalabalık</vt:lpstr>
      <vt:lpstr>BULANIK İLÇE MİLLİ EĞİTİM MÜDÜRLÜĞÜ</vt:lpstr>
      <vt:lpstr> 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ESKİŞEHİR İL MİLLİ EĞİTİM MÜDÜRLÜĞÜ</dc:title>
  <dc:creator>GokhanMEMIS</dc:creator>
  <cp:lastModifiedBy>Haşim</cp:lastModifiedBy>
  <cp:revision>112</cp:revision>
  <dcterms:created xsi:type="dcterms:W3CDTF">2021-10-08T08:14:06Z</dcterms:created>
  <dcterms:modified xsi:type="dcterms:W3CDTF">2022-09-02T06:38:06Z</dcterms:modified>
</cp:coreProperties>
</file>