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13"/>
  </p:notesMasterIdLst>
  <p:sldIdLst>
    <p:sldId id="256" r:id="rId2"/>
    <p:sldId id="27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7" r:id="rId12"/>
  </p:sldIdLst>
  <p:sldSz cx="10440988" cy="6858000"/>
  <p:notesSz cx="6669088" cy="99187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86160" autoAdjust="0"/>
  </p:normalViewPr>
  <p:slideViewPr>
    <p:cSldViewPr snapToGrid="0">
      <p:cViewPr varScale="1">
        <p:scale>
          <a:sx n="69" d="100"/>
          <a:sy n="69" d="100"/>
        </p:scale>
        <p:origin x="60" y="414"/>
      </p:cViewPr>
      <p:guideLst>
        <p:guide orient="horz" pos="2160"/>
        <p:guide pos="32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8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777607" y="0"/>
            <a:ext cx="2889938" cy="4976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0A25EF-2DE9-4D72-88C2-F10884DC133C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787400" y="1239838"/>
            <a:ext cx="5094288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 dirty="0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66909" y="4773374"/>
            <a:ext cx="5335270" cy="39054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1044"/>
            <a:ext cx="2889938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777607" y="9421044"/>
            <a:ext cx="2889938" cy="49765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E557CD-DCFA-4A07-8DE2-5DE14D01ABC7}" type="slidenum">
              <a:rPr lang="tr-TR" smtClean="0"/>
              <a:pPr/>
              <a:t>‹#›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22686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3</a:t>
            </a:fld>
            <a:endParaRPr lang="tr-T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4</a:t>
            </a:fld>
            <a:endParaRPr lang="tr-T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5</a:t>
            </a:fld>
            <a:endParaRPr lang="tr-T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6</a:t>
            </a:fld>
            <a:endParaRPr lang="tr-T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7</a:t>
            </a:fld>
            <a:endParaRPr lang="tr-T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8</a:t>
            </a:fld>
            <a:endParaRPr lang="tr-T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9</a:t>
            </a:fld>
            <a:endParaRPr lang="tr-T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10</a:t>
            </a:fld>
            <a:endParaRPr lang="tr-T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E557CD-DCFA-4A07-8DE2-5DE14D01ABC7}" type="slidenum">
              <a:rPr lang="tr-TR" smtClean="0"/>
              <a:pPr/>
              <a:t>11</a:t>
            </a:fld>
            <a:endParaRPr lang="tr-T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Dik Üçgen"/>
          <p:cNvSpPr/>
          <p:nvPr/>
        </p:nvSpPr>
        <p:spPr>
          <a:xfrm>
            <a:off x="-1" y="4664147"/>
            <a:ext cx="10449083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783074" y="1752604"/>
            <a:ext cx="887484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783074" y="3611607"/>
            <a:ext cx="887484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r-TR"/>
              <a:t>Asıl alt başlık stilini düzenlemek için tıklatın</a:t>
            </a:r>
            <a:endParaRPr kumimoji="0" lang="en-US"/>
          </a:p>
        </p:txBody>
      </p:sp>
      <p:grpSp>
        <p:nvGrpSpPr>
          <p:cNvPr id="2" name="1 Grup"/>
          <p:cNvGrpSpPr/>
          <p:nvPr/>
        </p:nvGrpSpPr>
        <p:grpSpPr>
          <a:xfrm>
            <a:off x="-4297" y="4953000"/>
            <a:ext cx="10445287" cy="1912088"/>
            <a:chOff x="-3765" y="4832896"/>
            <a:chExt cx="9147765" cy="2032192"/>
          </a:xfrm>
        </p:grpSpPr>
        <p:sp>
          <p:nvSpPr>
            <p:cNvPr id="7" name="6 Serbest Form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7 Serbest Form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10 Serbest Form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Düz Bağlayıcı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2051" y="1481332"/>
            <a:ext cx="9396889" cy="4386071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7814770" y="274643"/>
            <a:ext cx="2029587" cy="5592761"/>
          </a:xfrm>
        </p:spPr>
        <p:txBody>
          <a:bodyPr vert="eaVert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522051" y="274641"/>
            <a:ext cx="7221683" cy="5592760"/>
          </a:xfrm>
        </p:spPr>
        <p:txBody>
          <a:bodyPr vert="eaVert"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6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824838" y="1059712"/>
            <a:ext cx="887484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479112" y="2931712"/>
            <a:ext cx="5220494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7" name="6 Köşeli Çift Ayraç"/>
          <p:cNvSpPr/>
          <p:nvPr/>
        </p:nvSpPr>
        <p:spPr>
          <a:xfrm>
            <a:off x="4152508" y="3005472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7 Köşeli Çift Ayraç"/>
          <p:cNvSpPr/>
          <p:nvPr/>
        </p:nvSpPr>
        <p:spPr>
          <a:xfrm>
            <a:off x="3939650" y="3005472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522050" y="1481331"/>
            <a:ext cx="46114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307502" y="1481331"/>
            <a:ext cx="4611436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8" name="7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22051" y="273050"/>
            <a:ext cx="9396889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22049" y="5410200"/>
            <a:ext cx="4613250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5303878" y="5410200"/>
            <a:ext cx="4615062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522049" y="1444297"/>
            <a:ext cx="4613250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5303877" y="1444297"/>
            <a:ext cx="4615062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6" name="5 Başlık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044099" y="4876800"/>
            <a:ext cx="8542994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046479" y="5355102"/>
            <a:ext cx="4538349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044099" y="274320"/>
            <a:ext cx="8540728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r-TR"/>
              <a:t>Asıl metin stillerini düzenlemek için tıklatın</a:t>
            </a:r>
          </a:p>
          <a:p>
            <a:pPr lvl="1" eaLnBrk="1" latinLnBrk="0" hangingPunct="1"/>
            <a:r>
              <a:rPr lang="tr-TR"/>
              <a:t>İkinci düzey</a:t>
            </a:r>
          </a:p>
          <a:p>
            <a:pPr lvl="2" eaLnBrk="1" latinLnBrk="0" hangingPunct="1"/>
            <a:r>
              <a:rPr lang="tr-TR"/>
              <a:t>Üçüncü düzey</a:t>
            </a:r>
          </a:p>
          <a:p>
            <a:pPr lvl="3" eaLnBrk="1" latinLnBrk="0" hangingPunct="1"/>
            <a:r>
              <a:rPr lang="tr-TR"/>
              <a:t>Dördüncü düzey</a:t>
            </a:r>
          </a:p>
          <a:p>
            <a:pPr lvl="4" eaLnBrk="1" latinLnBrk="0" hangingPunct="1"/>
            <a:r>
              <a:rPr lang="tr-TR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7681198" y="6407944"/>
            <a:ext cx="2192607" cy="365760"/>
          </a:xfrm>
        </p:spPr>
        <p:txBody>
          <a:bodyPr/>
          <a:lstStyle/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303105" y="5443402"/>
            <a:ext cx="8178774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r-TR"/>
              <a:t>Asıl metin stillerini düzenlemek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261026" y="189968"/>
            <a:ext cx="9918939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r-TR"/>
              <a:t>Resim eklemek için simgeyi tıklatın</a:t>
            </a:r>
            <a:endParaRPr kumimoji="0" lang="en-US" dirty="0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5001345" y="6407947"/>
            <a:ext cx="2684102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61025" y="4865122"/>
            <a:ext cx="9220854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818056" y="5001996"/>
            <a:ext cx="4341280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-61156" y="5785023"/>
            <a:ext cx="4341280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Dik Üçgen"/>
          <p:cNvSpPr>
            <a:spLocks/>
          </p:cNvSpPr>
          <p:nvPr/>
        </p:nvSpPr>
        <p:spPr bwMode="auto">
          <a:xfrm>
            <a:off x="-6899" y="5791253"/>
            <a:ext cx="388489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10 Düz Bağlayıcı"/>
          <p:cNvCxnSpPr/>
          <p:nvPr/>
        </p:nvCxnSpPr>
        <p:spPr>
          <a:xfrm>
            <a:off x="-10547" y="5787741"/>
            <a:ext cx="388854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Köşeli Çift Ayraç"/>
          <p:cNvSpPr/>
          <p:nvPr/>
        </p:nvSpPr>
        <p:spPr>
          <a:xfrm>
            <a:off x="9893032" y="4988440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12 Köşeli Çift Ayraç"/>
          <p:cNvSpPr/>
          <p:nvPr/>
        </p:nvSpPr>
        <p:spPr>
          <a:xfrm>
            <a:off x="9680175" y="4988440"/>
            <a:ext cx="20882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Serbest Form"/>
          <p:cNvSpPr>
            <a:spLocks/>
          </p:cNvSpPr>
          <p:nvPr/>
        </p:nvSpPr>
        <p:spPr bwMode="auto">
          <a:xfrm>
            <a:off x="818056" y="5001996"/>
            <a:ext cx="4341280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Serbest Form"/>
          <p:cNvSpPr>
            <a:spLocks/>
          </p:cNvSpPr>
          <p:nvPr/>
        </p:nvSpPr>
        <p:spPr bwMode="auto">
          <a:xfrm>
            <a:off x="-61156" y="5785023"/>
            <a:ext cx="4341280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Dik Üçgen"/>
          <p:cNvSpPr>
            <a:spLocks/>
          </p:cNvSpPr>
          <p:nvPr/>
        </p:nvSpPr>
        <p:spPr bwMode="auto">
          <a:xfrm>
            <a:off x="-6899" y="5791253"/>
            <a:ext cx="388489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14 Düz Bağlayıcı"/>
          <p:cNvCxnSpPr/>
          <p:nvPr/>
        </p:nvCxnSpPr>
        <p:spPr>
          <a:xfrm>
            <a:off x="-10547" y="5787741"/>
            <a:ext cx="3888548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522051" y="274638"/>
            <a:ext cx="9396889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tr-TR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522051" y="1481331"/>
            <a:ext cx="9396889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/>
              <a:t>Asıl metin stillerini düzenlemek için tıklatın</a:t>
            </a:r>
          </a:p>
          <a:p>
            <a:pPr lvl="1" eaLnBrk="1" latinLnBrk="0" hangingPunct="1"/>
            <a:r>
              <a:rPr kumimoji="0" lang="tr-TR"/>
              <a:t>İkinci düzey</a:t>
            </a:r>
          </a:p>
          <a:p>
            <a:pPr lvl="2" eaLnBrk="1" latinLnBrk="0" hangingPunct="1"/>
            <a:r>
              <a:rPr kumimoji="0" lang="tr-TR"/>
              <a:t>Üçüncü düzey</a:t>
            </a:r>
          </a:p>
          <a:p>
            <a:pPr lvl="3" eaLnBrk="1" latinLnBrk="0" hangingPunct="1"/>
            <a:r>
              <a:rPr kumimoji="0" lang="tr-TR"/>
              <a:t>Dördüncü düzey</a:t>
            </a:r>
          </a:p>
          <a:p>
            <a:pPr lvl="4" eaLnBrk="1" latinLnBrk="0" hangingPunct="1"/>
            <a:r>
              <a:rPr kumimoji="0" lang="tr-TR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7681198" y="6407944"/>
            <a:ext cx="2192607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39C0165-4C9A-4E70-A12E-FF1391D414E8}" type="datetimeFigureOut">
              <a:rPr lang="tr-TR" smtClean="0"/>
              <a:pPr/>
              <a:t>9.09.2022</a:t>
            </a:fld>
            <a:endParaRPr lang="tr-TR" dirty="0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5001345" y="6407947"/>
            <a:ext cx="268410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r-TR" dirty="0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9873804" y="6407947"/>
            <a:ext cx="41764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7D33595-9B5D-4003-BD35-86C326E8D4B8}" type="slidenum">
              <a:rPr lang="tr-TR" smtClean="0"/>
              <a:pPr/>
              <a:t>‹#›</a:t>
            </a:fld>
            <a:endParaRPr lang="tr-T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259458" y="612475"/>
            <a:ext cx="7876410" cy="2034846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6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BULANIK İLÇE MİLLİ </a:t>
            </a:r>
            <a:r>
              <a:rPr lang="tr-TR" sz="6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EĞİTİM MÜDÜRLÜĞÜ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783074" y="2837204"/>
            <a:ext cx="8874840" cy="1974107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DESTEK HİZMETLERİ ŞUBESİ </a:t>
            </a:r>
          </a:p>
          <a:p>
            <a:pPr algn="ctr"/>
            <a:r>
              <a:rPr lang="tr-TR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SATINALMA -İHALELER</a:t>
            </a:r>
          </a:p>
        </p:txBody>
      </p:sp>
    </p:spTree>
    <p:extLst>
      <p:ext uri="{BB962C8B-B14F-4D97-AF65-F5344CB8AC3E}">
        <p14:creationId xmlns:p14="http://schemas.microsoft.com/office/powerpoint/2010/main" val="3568181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660174" cy="3524250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6- 4734 62/I MADDESİNE GÖRE % 10 KONTROLÜ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dirty="0"/>
              <a:t> </a:t>
            </a:r>
          </a:p>
          <a:p>
            <a:r>
              <a:rPr lang="tr-TR" sz="2000" b="1" dirty="0">
                <a:solidFill>
                  <a:srgbClr val="FF0000"/>
                </a:solidFill>
              </a:rPr>
              <a:t>7- ALIMIN YAPILMASI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dirty="0"/>
              <a:t>Fatura düzenlenmesi, gerekli hallerde muayene kabul belgeleri ve taşınır işlem fişinin düzenlenmesi, piyasa fiyat araştırma tutanağının eklenmesi.</a:t>
            </a:r>
          </a:p>
          <a:p>
            <a:r>
              <a:rPr lang="tr-TR" sz="2000" dirty="0"/>
              <a:t> </a:t>
            </a:r>
          </a:p>
          <a:p>
            <a:r>
              <a:rPr lang="tr-TR" sz="2000" b="1" dirty="0">
                <a:solidFill>
                  <a:srgbClr val="FF0000"/>
                </a:solidFill>
              </a:rPr>
              <a:t>8- ÖDEME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dirty="0"/>
              <a:t>Standart formu bulunmaktadır. Ödeme Emri Belgesi düzenlenir ve ekine gerekli belgeler konulur.</a:t>
            </a:r>
          </a:p>
          <a:p>
            <a:pPr algn="just"/>
            <a:endParaRPr lang="tr-TR" sz="2400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DOĞRUDAN TEMİN İŞLEM SÜRECİ-4</a:t>
            </a:r>
            <a:br>
              <a:rPr lang="tr-TR" dirty="0"/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660174" cy="3524250"/>
          </a:xfrm>
        </p:spPr>
        <p:txBody>
          <a:bodyPr>
            <a:normAutofit/>
          </a:bodyPr>
          <a:lstStyle/>
          <a:p>
            <a:pPr algn="just"/>
            <a:endParaRPr lang="tr-TR" sz="2400" b="1" dirty="0">
              <a:solidFill>
                <a:schemeClr val="bg2">
                  <a:lumMod val="25000"/>
                </a:schemeClr>
              </a:solidFill>
            </a:endParaRPr>
          </a:p>
          <a:p>
            <a:pPr algn="just"/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11/08/2022-Saat 10:00</a:t>
            </a:r>
          </a:p>
          <a:p>
            <a:pPr algn="just"/>
            <a:r>
              <a:rPr lang="tr-TR" sz="2400" b="1" dirty="0">
                <a:solidFill>
                  <a:schemeClr val="bg2">
                    <a:lumMod val="25000"/>
                  </a:schemeClr>
                </a:solidFill>
              </a:rPr>
              <a:t>OKUL BAZLI BÜTÇELEME VE HARCAMALAR  SEMİNERİ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TEŞEKKÜRLER</a:t>
            </a: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sz="4400" b="1" dirty="0">
                <a:solidFill>
                  <a:schemeClr val="bg2">
                    <a:lumMod val="25000"/>
                  </a:schemeClr>
                </a:solidFill>
              </a:rPr>
              <a:t>4734 sayılı Kanunun 22.Maddesi Kapsamında yapılacak alımları kapsar</a:t>
            </a:r>
          </a:p>
          <a:p>
            <a:pPr algn="ctr">
              <a:buNone/>
            </a:pPr>
            <a:endParaRPr lang="tr-TR" sz="4400" b="1" dirty="0">
              <a:solidFill>
                <a:schemeClr val="bg2">
                  <a:lumMod val="25000"/>
                </a:schemeClr>
              </a:solidFill>
            </a:endParaRPr>
          </a:p>
        </p:txBody>
      </p:sp>
      <p:sp>
        <p:nvSpPr>
          <p:cNvPr id="3" name="2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sz="4000" dirty="0">
                <a:solidFill>
                  <a:srgbClr val="FF0000"/>
                </a:solidFill>
              </a:rPr>
              <a:t>       </a:t>
            </a:r>
            <a:br>
              <a:rPr lang="tr-TR" sz="4000" dirty="0">
                <a:solidFill>
                  <a:srgbClr val="FF0000"/>
                </a:solidFill>
              </a:rPr>
            </a:br>
            <a:r>
              <a:rPr lang="tr-TR" sz="4000" dirty="0">
                <a:solidFill>
                  <a:srgbClr val="FF0000"/>
                </a:solidFill>
              </a:rPr>
              <a:t>DOĞRUDAN TEMİN NEDİR ?</a:t>
            </a:r>
            <a:br>
              <a:rPr lang="tr-TR" sz="4000" dirty="0">
                <a:solidFill>
                  <a:srgbClr val="FF0000"/>
                </a:solidFill>
              </a:rPr>
            </a:b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517299" cy="4619626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Bu Kanunda belirtilen hallerde ihtiyaçların, idare tarafından davet edilen isteklilerle teknik şartların ve fiyatın görüşülerek doğrudan temin edilebildiği usulü,</a:t>
            </a:r>
          </a:p>
          <a:p>
            <a:pPr algn="just"/>
            <a:r>
              <a:rPr lang="tr-TR" sz="2400" dirty="0"/>
              <a:t> </a:t>
            </a:r>
            <a:r>
              <a:rPr lang="tr-TR" sz="2400" dirty="0">
                <a:solidFill>
                  <a:srgbClr val="FF0000"/>
                </a:solidFill>
              </a:rPr>
              <a:t>Doğrudan temin işlemleri </a:t>
            </a:r>
            <a:r>
              <a:rPr lang="tr-TR" sz="2400" u="sng" dirty="0">
                <a:solidFill>
                  <a:srgbClr val="FF0000"/>
                </a:solidFill>
              </a:rPr>
              <a:t>15 Ağustos 2003 tarihli ve 25200 sayılı resmi gazetede yayınlanan 4964 Sayılı Bazı Kanunlarda Değişiklik Yapılması Hakkında Kanun” ile 4734 sayılı Kamu İhale Kanunundaki uygulanacak ihale usulleri bölümünden çıkarılmıştır</a:t>
            </a:r>
            <a:r>
              <a:rPr lang="tr-TR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517299" cy="4619626"/>
          </a:xfrm>
        </p:spPr>
        <p:txBody>
          <a:bodyPr>
            <a:normAutofit/>
          </a:bodyPr>
          <a:lstStyle/>
          <a:p>
            <a:pPr algn="just"/>
            <a:r>
              <a:rPr lang="tr-TR" sz="2400" b="1" dirty="0">
                <a:solidFill>
                  <a:schemeClr val="bg2">
                    <a:lumMod val="50000"/>
                  </a:schemeClr>
                </a:solidFill>
              </a:rPr>
              <a:t>Doğrudan temin süreci bir ihale usulü olmayıp idareler tarafından gerçekleştirilen bir alım sürecidir. </a:t>
            </a:r>
            <a:r>
              <a:rPr lang="tr-TR" sz="2400" dirty="0"/>
              <a:t>4734 sayılı Kanunun 22 </a:t>
            </a:r>
            <a:r>
              <a:rPr lang="tr-TR" sz="2400" dirty="0" err="1"/>
              <a:t>nci</a:t>
            </a:r>
            <a:r>
              <a:rPr lang="tr-TR" sz="2400" dirty="0"/>
              <a:t> maddesinde belirtilen durumlar için gerçekleştirilecek olan doğrudan teminler, </a:t>
            </a:r>
            <a:r>
              <a:rPr lang="tr-TR" sz="2400" b="1" dirty="0">
                <a:solidFill>
                  <a:srgbClr val="7030A0"/>
                </a:solidFill>
              </a:rPr>
              <a:t>ihtiyaçların Kanunun 18 inci maddesinde sayılan ihale usulleri için tespit edilen kurallara uyulmaksızın</a:t>
            </a:r>
            <a:r>
              <a:rPr lang="tr-TR" sz="2400" dirty="0"/>
              <a:t>; ilan yapılmadan, teminat alınmadan, ihale komisyonu kurma ve anılan Kanunun </a:t>
            </a:r>
            <a:r>
              <a:rPr lang="tr-TR" sz="2400" dirty="0">
                <a:solidFill>
                  <a:srgbClr val="FF0000"/>
                </a:solidFill>
              </a:rPr>
              <a:t>10 uncu maddesinde sayılan yeterlik kriterlerini arama zorunluluğu bulunmaksızın, ihale yetkilisince görevlendirilecek kişi veya kişiler tarafından piyasa fiyat araştırması yapılarak temin edilmesi mümkün bulunmaktadır</a:t>
            </a:r>
            <a:r>
              <a:rPr lang="tr-TR" sz="2400" dirty="0"/>
              <a:t>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517299" cy="4619626"/>
          </a:xfrm>
        </p:spPr>
        <p:txBody>
          <a:bodyPr>
            <a:normAutofit/>
          </a:bodyPr>
          <a:lstStyle/>
          <a:p>
            <a:pPr algn="just"/>
            <a:r>
              <a:rPr lang="tr-TR" sz="2400" dirty="0"/>
              <a:t>Doğrudan temin yönteminde amaç idarelerin ihtiyaçlarını kolay karşılamalarını sağlamaktır. Yapılacak doğrudan teminlerde ihtiyacın niteliğine göre</a:t>
            </a:r>
            <a:r>
              <a:rPr lang="tr-TR" sz="2400" b="1" dirty="0">
                <a:solidFill>
                  <a:srgbClr val="7030A0"/>
                </a:solidFill>
              </a:rPr>
              <a:t> </a:t>
            </a:r>
            <a:r>
              <a:rPr lang="tr-TR" sz="2400" b="1" i="1" u="sng" dirty="0">
                <a:solidFill>
                  <a:srgbClr val="FF0000"/>
                </a:solidFill>
              </a:rPr>
              <a:t>ilan yapılması, teminat alınması, ihale komisyonu kurulması, isteklilerde belirli yeterlik kriterlerinin aranması ile şartname ve sözleşme düzenlenmesi gibi hususlar idarelerin takdirindedir</a:t>
            </a:r>
            <a:r>
              <a:rPr lang="tr-TR" sz="2400" b="1" dirty="0">
                <a:solidFill>
                  <a:srgbClr val="7030A0"/>
                </a:solidFill>
              </a:rPr>
              <a:t>.</a:t>
            </a:r>
          </a:p>
          <a:p>
            <a:pPr algn="just"/>
            <a:r>
              <a:rPr lang="tr-TR" sz="2400" dirty="0"/>
              <a:t>Doğrudan temin sürecine ilişkin düzenlemeler 4734 sayılı Kamu İhale Kanunu ve </a:t>
            </a:r>
            <a:r>
              <a:rPr lang="tr-TR" sz="2400" b="1" dirty="0"/>
              <a:t>Kamu İhale Genel Tebliğinin 22. Maddesinde belirtilmiştir.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rgbClr val="FF0000"/>
                </a:solidFill>
              </a:rPr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517299" cy="4619626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400" b="1" dirty="0">
                <a:solidFill>
                  <a:srgbClr val="7030A0"/>
                </a:solidFill>
              </a:rPr>
              <a:t>Eşik değerler ve parasal limitler, 20 Ocak 2022 Perşembe günü Resmî Gazetede yayınlanan KAMU İHALE TEBLİĞİ (TEBLİĞ NO: 2022/1) ile yayınlanmıştır.</a:t>
            </a:r>
          </a:p>
          <a:p>
            <a:pPr algn="just"/>
            <a:r>
              <a:rPr lang="tr-TR" sz="2400" dirty="0"/>
              <a:t>İlgili tebliğ ile 4734 Sayılı Kamu İhale Kanunun 22-d maddesine göre yapılacak alımlarda 2022 yılı “Doğrudan Temin” limitleri belli olmuştur.</a:t>
            </a:r>
          </a:p>
          <a:p>
            <a:pPr algn="just"/>
            <a:r>
              <a:rPr lang="tr-TR" sz="2400" b="1" dirty="0">
                <a:solidFill>
                  <a:srgbClr val="7030A0"/>
                </a:solidFill>
              </a:rPr>
              <a:t>4734 Sayılı Kanunun </a:t>
            </a:r>
            <a:r>
              <a:rPr lang="tr-TR" sz="2400" b="1" dirty="0">
                <a:solidFill>
                  <a:srgbClr val="FF0000"/>
                </a:solidFill>
              </a:rPr>
              <a:t>22. maddesinin “d” bendine göre </a:t>
            </a:r>
            <a:r>
              <a:rPr lang="tr-TR" sz="2400" b="1" dirty="0">
                <a:solidFill>
                  <a:srgbClr val="7030A0"/>
                </a:solidFill>
              </a:rPr>
              <a:t>yapılacak alımlarda, Büyükşehir belediyesi sınırları dâhilin de bulunan idareler için 218.395,00 TL diğer idareler için ise parasal limit 72.752,00 TL’dir.</a:t>
            </a:r>
          </a:p>
          <a:p>
            <a:pPr algn="just"/>
            <a:r>
              <a:rPr lang="tr-TR" sz="2400" dirty="0"/>
              <a:t>İlgili sınır değerlerin 22. maddenin “d” bendine göre yapılacak alımlarda aşılmaması gerekmektedir.</a:t>
            </a:r>
          </a:p>
          <a:p>
            <a:pPr algn="just"/>
            <a:r>
              <a:rPr lang="tr-TR" sz="2400" dirty="0">
                <a:solidFill>
                  <a:srgbClr val="FF0000"/>
                </a:solidFill>
              </a:rPr>
              <a:t>Limitlere KDV dahil değildir.</a:t>
            </a:r>
          </a:p>
          <a:p>
            <a:pPr algn="just"/>
            <a:r>
              <a:rPr lang="tr-TR" sz="2400" dirty="0"/>
              <a:t>..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DOĞRUDAN TEMİN LİMİTİ</a:t>
            </a: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660174" cy="3524250"/>
          </a:xfrm>
        </p:spPr>
        <p:txBody>
          <a:bodyPr>
            <a:normAutofit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1- İHTİYACIN TESPİTİ</a:t>
            </a:r>
          </a:p>
          <a:p>
            <a:endParaRPr lang="tr-TR" sz="2400" dirty="0"/>
          </a:p>
          <a:p>
            <a:pPr algn="just"/>
            <a:r>
              <a:rPr lang="tr-TR" sz="2400" dirty="0"/>
              <a:t>Standart bir form yok, “Lüzum Müzekkeresi” veya “İhtiyaç Raporu” adı altında bir belge oluşturulabilir. Bu belge ihtiyaç duyan birim tarafından alımı gerçekleştirilecek makama hitaben yazılır.</a:t>
            </a: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DOĞRUDAN TEMİN İŞLEM SÜRECİ-1</a:t>
            </a:r>
            <a:br>
              <a:rPr lang="tr-TR" dirty="0"/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660174" cy="3524250"/>
          </a:xfrm>
        </p:spPr>
        <p:txBody>
          <a:bodyPr>
            <a:normAutofit fontScale="85000" lnSpcReduction="20000"/>
          </a:bodyPr>
          <a:lstStyle/>
          <a:p>
            <a:r>
              <a:rPr lang="tr-TR" sz="2400" b="1" dirty="0">
                <a:solidFill>
                  <a:srgbClr val="FF0000"/>
                </a:solidFill>
              </a:rPr>
              <a:t>2- ONAY BELGESİ DÜZENLENMESİ</a:t>
            </a:r>
          </a:p>
          <a:p>
            <a:endParaRPr lang="tr-TR" sz="2400" dirty="0">
              <a:solidFill>
                <a:srgbClr val="FF0000"/>
              </a:solidFill>
            </a:endParaRPr>
          </a:p>
          <a:p>
            <a:pPr algn="just"/>
            <a:r>
              <a:rPr lang="tr-TR" sz="2400" dirty="0">
                <a:solidFill>
                  <a:srgbClr val="FF0000"/>
                </a:solidFill>
              </a:rPr>
              <a:t>Onay Belgesi: </a:t>
            </a:r>
            <a:r>
              <a:rPr lang="tr-TR" sz="2400" dirty="0"/>
              <a:t>İhale usulüyle yapılacak alımlarda, kamu ihale mevzuatında standart form olarak belirlenen ihale onay belgelerini; </a:t>
            </a:r>
            <a:r>
              <a:rPr lang="tr-TR" sz="2400" b="1" dirty="0"/>
              <a:t>doğrudan temin suretiyle</a:t>
            </a:r>
            <a:r>
              <a:rPr lang="tr-TR" sz="2400" dirty="0"/>
              <a:t> veya kamu ihale mevzuatında belirtilen istisnai alımlarda ise </a:t>
            </a:r>
            <a:r>
              <a:rPr lang="tr-TR" sz="2400" b="1" dirty="0"/>
              <a:t>alım konusu işin </a:t>
            </a:r>
            <a:r>
              <a:rPr lang="tr-TR" sz="2400" b="1" dirty="0" err="1"/>
              <a:t>nev'i</a:t>
            </a:r>
            <a:r>
              <a:rPr lang="tr-TR" sz="2400" b="1" dirty="0"/>
              <a:t>,</a:t>
            </a:r>
            <a:r>
              <a:rPr lang="tr-TR" sz="2400" dirty="0"/>
              <a:t> </a:t>
            </a:r>
            <a:r>
              <a:rPr lang="tr-TR" sz="2400" b="1" dirty="0"/>
              <a:t>niteliği, varsa proje numarası,</a:t>
            </a:r>
            <a:r>
              <a:rPr lang="tr-TR" sz="2400" dirty="0"/>
              <a:t> </a:t>
            </a:r>
            <a:r>
              <a:rPr lang="tr-TR" sz="2400" b="1" dirty="0"/>
              <a:t>miktarı,</a:t>
            </a:r>
            <a:r>
              <a:rPr lang="tr-TR" sz="2400" dirty="0"/>
              <a:t> </a:t>
            </a:r>
            <a:r>
              <a:rPr lang="tr-TR" sz="2400" b="1" dirty="0"/>
              <a:t>gereken hallerde yaklaşık maliyeti</a:t>
            </a:r>
            <a:r>
              <a:rPr lang="tr-TR" sz="2400" dirty="0"/>
              <a:t>, </a:t>
            </a:r>
            <a:r>
              <a:rPr lang="tr-TR" sz="2400" b="1" dirty="0"/>
              <a:t>kullanılabilir ödeneği ve tertibi, alımda uygulanacak usulü, avans ve fiyat farkı verilecekse şartlarını gösteren ve harcama yetkilisinin imzasını taşıyan</a:t>
            </a:r>
            <a:r>
              <a:rPr lang="tr-TR" sz="2400" dirty="0"/>
              <a:t> belgeyi ifade eder.</a:t>
            </a:r>
          </a:p>
          <a:p>
            <a:pPr algn="just"/>
            <a:r>
              <a:rPr lang="tr-TR" sz="2400" dirty="0"/>
              <a:t> </a:t>
            </a:r>
          </a:p>
          <a:p>
            <a:pPr algn="just"/>
            <a:r>
              <a:rPr lang="tr-TR" sz="2400" dirty="0"/>
              <a:t>Standart bir form yok, onay belgesinde oynama yapılarak kullanılabilir. Bu belgede, görevlendirme yapılan personel isimlerine de yer verilebilir veya ayrı bir yazıyla görevlendirme yapılabilir.</a:t>
            </a:r>
          </a:p>
          <a:p>
            <a:pPr algn="just"/>
            <a:endParaRPr lang="tr-TR" sz="2400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DOĞRUDAN TEMİN İŞLEM SÜRECİ-2</a:t>
            </a:r>
            <a:br>
              <a:rPr lang="tr-TR" dirty="0"/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İçerik Yer Tutucusu 4"/>
          <p:cNvSpPr>
            <a:spLocks noGrp="1"/>
          </p:cNvSpPr>
          <p:nvPr>
            <p:ph idx="1"/>
          </p:nvPr>
        </p:nvSpPr>
        <p:spPr>
          <a:xfrm>
            <a:off x="522051" y="1581150"/>
            <a:ext cx="9660174" cy="3524250"/>
          </a:xfrm>
        </p:spPr>
        <p:txBody>
          <a:bodyPr>
            <a:normAutofit/>
          </a:bodyPr>
          <a:lstStyle/>
          <a:p>
            <a:r>
              <a:rPr lang="tr-TR" sz="2000" b="1" dirty="0">
                <a:solidFill>
                  <a:srgbClr val="FF0000"/>
                </a:solidFill>
              </a:rPr>
              <a:t>3- GÖREVLENDİRME YAPILMASI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dirty="0"/>
              <a:t>Onay belgesi üzerinde veya ayrı bir yazıyla görevlendirme yapılabilir.</a:t>
            </a:r>
          </a:p>
          <a:p>
            <a:r>
              <a:rPr lang="tr-TR" sz="2000" dirty="0"/>
              <a:t> </a:t>
            </a:r>
          </a:p>
          <a:p>
            <a:r>
              <a:rPr lang="tr-TR" sz="2000" b="1" dirty="0">
                <a:solidFill>
                  <a:srgbClr val="FF0000"/>
                </a:solidFill>
              </a:rPr>
              <a:t>4- PİYASA FİYAT ARAŞTIRMASI YAPILMASI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dirty="0"/>
              <a:t>Standart bir formu bulunmaktadır. </a:t>
            </a:r>
          </a:p>
          <a:p>
            <a:r>
              <a:rPr lang="tr-TR" sz="2000" b="1" dirty="0">
                <a:solidFill>
                  <a:srgbClr val="FF0000"/>
                </a:solidFill>
              </a:rPr>
              <a:t>5- FİYATIN HARCAMA YETKİLİSİ TARAFINDAN ONAYLANMASI</a:t>
            </a:r>
            <a:endParaRPr lang="tr-TR" sz="2000" dirty="0">
              <a:solidFill>
                <a:srgbClr val="FF0000"/>
              </a:solidFill>
            </a:endParaRPr>
          </a:p>
          <a:p>
            <a:r>
              <a:rPr lang="tr-TR" sz="2000" dirty="0"/>
              <a:t>Piyasa fiyat araştırması tutanağının altına harcama yetkilisi tarafından olur verilmek suretiyle gerçekleştirilebilir</a:t>
            </a:r>
          </a:p>
          <a:p>
            <a:r>
              <a:rPr lang="tr-TR" sz="2000" i="1" u="sng" dirty="0">
                <a:solidFill>
                  <a:srgbClr val="7030A0"/>
                </a:solidFill>
              </a:rPr>
              <a:t>Not :(2 .Onay Alınır)</a:t>
            </a:r>
          </a:p>
          <a:p>
            <a:pPr algn="just"/>
            <a:endParaRPr lang="tr-TR" sz="2400" dirty="0"/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br>
              <a:rPr lang="tr-TR" dirty="0">
                <a:solidFill>
                  <a:srgbClr val="FF0000"/>
                </a:solidFill>
              </a:rPr>
            </a:br>
            <a:r>
              <a:rPr lang="tr-TR" dirty="0">
                <a:solidFill>
                  <a:srgbClr val="FF0000"/>
                </a:solidFill>
              </a:rPr>
              <a:t>DOĞRUDAN TEMİN İŞLEM SÜRECİ-3</a:t>
            </a:r>
            <a:br>
              <a:rPr lang="tr-TR" dirty="0"/>
            </a:b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673163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alabalık">
  <a:themeElements>
    <a:clrScheme name="Kalabalı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labalı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alabalı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936</TotalTime>
  <Words>619</Words>
  <Application>Microsoft Office PowerPoint</Application>
  <PresentationFormat>Özel</PresentationFormat>
  <Paragraphs>59</Paragraphs>
  <Slides>11</Slides>
  <Notes>9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8" baseType="lpstr">
      <vt:lpstr>Calibri</vt:lpstr>
      <vt:lpstr>Lucida Sans Unicode</vt:lpstr>
      <vt:lpstr>Times New Roman</vt:lpstr>
      <vt:lpstr>Verdana</vt:lpstr>
      <vt:lpstr>Wingdings 2</vt:lpstr>
      <vt:lpstr>Wingdings 3</vt:lpstr>
      <vt:lpstr>Kalabalık</vt:lpstr>
      <vt:lpstr>BULANIK İLÇE MİLLİ EĞİTİM MÜDÜRLÜĞÜ</vt:lpstr>
      <vt:lpstr>        DOĞRUDAN TEMİN NEDİR ? </vt:lpstr>
      <vt:lpstr>PowerPoint Sunusu</vt:lpstr>
      <vt:lpstr> </vt:lpstr>
      <vt:lpstr> </vt:lpstr>
      <vt:lpstr> DOĞRUDAN TEMİN LİMİTİ</vt:lpstr>
      <vt:lpstr> DOĞRUDAN TEMİN İŞLEM SÜRECİ-1 </vt:lpstr>
      <vt:lpstr> DOĞRUDAN TEMİN İŞLEM SÜRECİ-2 </vt:lpstr>
      <vt:lpstr> DOĞRUDAN TEMİN İŞLEM SÜRECİ-3 </vt:lpstr>
      <vt:lpstr> DOĞRUDAN TEMİN İŞLEM SÜRECİ-4 </vt:lpstr>
      <vt:lpstr> TEŞEKKÜRLER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ESKİŞEHİR İL MİLLİ EĞİTİM MÜDÜRLÜĞÜ</dc:title>
  <dc:creator>GokhanMEMIS</dc:creator>
  <cp:lastModifiedBy>Haşim</cp:lastModifiedBy>
  <cp:revision>146</cp:revision>
  <dcterms:created xsi:type="dcterms:W3CDTF">2021-10-08T08:14:06Z</dcterms:created>
  <dcterms:modified xsi:type="dcterms:W3CDTF">2022-09-09T11:17:15Z</dcterms:modified>
</cp:coreProperties>
</file>