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12"/>
  </p:notesMasterIdLst>
  <p:sldIdLst>
    <p:sldId id="257" r:id="rId3"/>
    <p:sldId id="260" r:id="rId4"/>
    <p:sldId id="262" r:id="rId5"/>
    <p:sldId id="278" r:id="rId6"/>
    <p:sldId id="280" r:id="rId7"/>
    <p:sldId id="263" r:id="rId8"/>
    <p:sldId id="279" r:id="rId9"/>
    <p:sldId id="281" r:id="rId10"/>
    <p:sldId id="282"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B3A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93" d="100"/>
          <a:sy n="93" d="100"/>
        </p:scale>
        <p:origin x="-93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70" d="100"/>
          <a:sy n="70" d="100"/>
        </p:scale>
        <p:origin x="-281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7B630-612C-4F3E-8A6A-178CBB4BC451}" type="datetimeFigureOut">
              <a:rPr lang="tr-TR" smtClean="0"/>
              <a:pPr/>
              <a:t>07.04.2017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9B943-6436-4576-AEF6-A2A70981BE5E}" type="slidenum">
              <a:rPr lang="tr-TR" smtClean="0"/>
              <a:pPr/>
              <a:t>‹#›</a:t>
            </a:fld>
            <a:endParaRPr lang="tr-TR"/>
          </a:p>
        </p:txBody>
      </p:sp>
    </p:spTree>
    <p:extLst>
      <p:ext uri="{BB962C8B-B14F-4D97-AF65-F5344CB8AC3E}">
        <p14:creationId xmlns:p14="http://schemas.microsoft.com/office/powerpoint/2010/main" xmlns="" val="3729955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C5C3B23-DC60-4197-BBC2-D8A037DE83C3}" type="slidenum">
              <a:rPr lang="tr-TR" smtClean="0"/>
              <a:pPr/>
              <a:t>8</a:t>
            </a:fld>
            <a:endParaRPr lang="tr-TR"/>
          </a:p>
        </p:txBody>
      </p:sp>
    </p:spTree>
    <p:extLst>
      <p:ext uri="{BB962C8B-B14F-4D97-AF65-F5344CB8AC3E}">
        <p14:creationId xmlns:p14="http://schemas.microsoft.com/office/powerpoint/2010/main" xmlns="" val="87551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C5C3B23-DC60-4197-BBC2-D8A037DE83C3}" type="slidenum">
              <a:rPr lang="tr-TR" smtClean="0"/>
              <a:pPr/>
              <a:t>9</a:t>
            </a:fld>
            <a:endParaRPr lang="tr-TR"/>
          </a:p>
        </p:txBody>
      </p:sp>
    </p:spTree>
    <p:extLst>
      <p:ext uri="{BB962C8B-B14F-4D97-AF65-F5344CB8AC3E}">
        <p14:creationId xmlns:p14="http://schemas.microsoft.com/office/powerpoint/2010/main" xmlns="" val="87551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Altbilgi Yer Tutucusu"/>
          <p:cNvSpPr>
            <a:spLocks noGrp="1"/>
          </p:cNvSpPr>
          <p:nvPr>
            <p:ph type="ftr" sz="quarter" idx="11"/>
          </p:nvPr>
        </p:nvSpPr>
        <p:spPr/>
        <p:txBody>
          <a:bodyPr/>
          <a:lstStyle/>
          <a:p>
            <a:endParaRPr lang="tr-TR" dirty="0"/>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21018AC-7876-4FCB-A92B-CCC0FEA73052}" type="datetimeFigureOut">
              <a:rPr lang="tr-TR" smtClean="0"/>
              <a:pPr/>
              <a:t>07.04.2017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A862B2-D7F2-4ADF-B7AA-C34E305791F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21018AC-7876-4FCB-A92B-CCC0FEA73052}" type="datetimeFigureOut">
              <a:rPr lang="tr-TR" smtClean="0"/>
              <a:pPr/>
              <a:t>07.04.2017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A862B2-D7F2-4ADF-B7AA-C34E305791FD}" type="slidenum">
              <a:rPr lang="tr-TR" smtClean="0"/>
              <a:pPr/>
              <a:t>‹#›</a:t>
            </a:fld>
            <a:endParaRPr lang="tr-TR"/>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9C231FF-0017-448C-A35F-BFFB95F58917}" type="datetimeFigureOut">
              <a:rPr lang="tr-TR" smtClean="0"/>
              <a:pPr/>
              <a:t>07.04.2017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695D96B-499B-49A5-804B-468587C0EC9A}" type="slidenum">
              <a:rPr lang="tr-TR" smtClean="0"/>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9C231FF-0017-448C-A35F-BFFB95F58917}" type="datetimeFigureOut">
              <a:rPr lang="tr-TR" smtClean="0"/>
              <a:pPr/>
              <a:t>07.04.2017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695D96B-499B-49A5-804B-468587C0EC9A}"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9C231FF-0017-448C-A35F-BFFB95F58917}" type="datetimeFigureOut">
              <a:rPr lang="tr-TR" smtClean="0"/>
              <a:pPr/>
              <a:t>07.04.2017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695D96B-499B-49A5-804B-468587C0EC9A}" type="slidenum">
              <a:rPr lang="tr-TR" smtClean="0"/>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9C231FF-0017-448C-A35F-BFFB95F58917}" type="datetimeFigureOut">
              <a:rPr lang="tr-TR" smtClean="0"/>
              <a:pPr/>
              <a:t>07.04.2017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695D96B-499B-49A5-804B-468587C0EC9A}"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9C231FF-0017-448C-A35F-BFFB95F58917}" type="datetimeFigureOut">
              <a:rPr lang="tr-TR" smtClean="0"/>
              <a:pPr/>
              <a:t>07.04.2017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695D96B-499B-49A5-804B-468587C0EC9A}"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9C231FF-0017-448C-A35F-BFFB95F58917}" type="datetimeFigureOut">
              <a:rPr lang="tr-TR" smtClean="0"/>
              <a:pPr/>
              <a:t>07.04.2017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695D96B-499B-49A5-804B-468587C0EC9A}"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9C231FF-0017-448C-A35F-BFFB95F58917}" type="datetimeFigureOut">
              <a:rPr lang="tr-TR" smtClean="0"/>
              <a:pPr/>
              <a:t>07.04.2017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695D96B-499B-49A5-804B-468587C0EC9A}"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9C231FF-0017-448C-A35F-BFFB95F58917}" type="datetimeFigureOut">
              <a:rPr lang="tr-TR" smtClean="0"/>
              <a:pPr/>
              <a:t>07.04.2017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695D96B-499B-49A5-804B-468587C0EC9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321018AC-7876-4FCB-A92B-CCC0FEA73052}" type="datetimeFigureOut">
              <a:rPr lang="tr-TR" smtClean="0"/>
              <a:pPr/>
              <a:t>07.04.2017</a:t>
            </a:fld>
            <a:endParaRPr lang="tr-TR"/>
          </a:p>
        </p:txBody>
      </p:sp>
      <p:sp>
        <p:nvSpPr>
          <p:cNvPr id="17" name="16 Altbilgi Yer Tutucusu"/>
          <p:cNvSpPr>
            <a:spLocks noGrp="1"/>
          </p:cNvSpPr>
          <p:nvPr>
            <p:ph type="ftr" sz="quarter" idx="11"/>
          </p:nvPr>
        </p:nvSpPr>
        <p:spPr>
          <a:xfrm>
            <a:off x="2898648" y="6355080"/>
            <a:ext cx="3474720" cy="365760"/>
          </a:xfrm>
        </p:spPr>
        <p:txBody>
          <a:bodyPr/>
          <a:lstStyle/>
          <a:p>
            <a:endParaRPr lang="tr-TR"/>
          </a:p>
        </p:txBody>
      </p:sp>
      <p:sp>
        <p:nvSpPr>
          <p:cNvPr id="29" name="28 Slayt Numarası Yer Tutucusu"/>
          <p:cNvSpPr>
            <a:spLocks noGrp="1"/>
          </p:cNvSpPr>
          <p:nvPr>
            <p:ph type="sldNum" sz="quarter" idx="12"/>
          </p:nvPr>
        </p:nvSpPr>
        <p:spPr>
          <a:xfrm>
            <a:off x="1216152" y="6355080"/>
            <a:ext cx="1219200" cy="365760"/>
          </a:xfrm>
        </p:spPr>
        <p:txBody>
          <a:bodyPr/>
          <a:lstStyle/>
          <a:p>
            <a:fld id="{4CA862B2-D7F2-4ADF-B7AA-C34E305791FD}" type="slidenum">
              <a:rPr lang="tr-TR" smtClean="0"/>
              <a:pPr/>
              <a:t>‹#›</a:t>
            </a:fld>
            <a:endParaRPr lang="tr-TR"/>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9C231FF-0017-448C-A35F-BFFB95F58917}" type="datetimeFigureOut">
              <a:rPr lang="tr-TR" smtClean="0"/>
              <a:pPr/>
              <a:t>07.04.2017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695D96B-499B-49A5-804B-468587C0EC9A}" type="slidenum">
              <a:rPr lang="tr-TR" smtClean="0"/>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9C231FF-0017-448C-A35F-BFFB95F58917}" type="datetimeFigureOut">
              <a:rPr lang="tr-TR" smtClean="0"/>
              <a:pPr/>
              <a:t>07.04.2017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695D96B-499B-49A5-804B-468587C0EC9A}"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9C231FF-0017-448C-A35F-BFFB95F58917}" type="datetimeFigureOut">
              <a:rPr lang="tr-TR" smtClean="0"/>
              <a:pPr/>
              <a:t>07.04.2017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695D96B-499B-49A5-804B-468587C0EC9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321018AC-7876-4FCB-A92B-CCC0FEA73052}" type="datetimeFigureOut">
              <a:rPr lang="tr-TR" smtClean="0"/>
              <a:pPr/>
              <a:t>07.04.2017</a:t>
            </a:fld>
            <a:endParaRPr lang="tr-TR"/>
          </a:p>
        </p:txBody>
      </p:sp>
      <p:sp>
        <p:nvSpPr>
          <p:cNvPr id="5" name="4 Altbilgi Yer Tutucusu"/>
          <p:cNvSpPr>
            <a:spLocks noGrp="1"/>
          </p:cNvSpPr>
          <p:nvPr>
            <p:ph type="ftr" sz="quarter" idx="11"/>
          </p:nvPr>
        </p:nvSpPr>
        <p:spPr>
          <a:xfrm>
            <a:off x="2898648" y="6355080"/>
            <a:ext cx="3474720" cy="365760"/>
          </a:xfrm>
        </p:spPr>
        <p:txBody>
          <a:bodyPr/>
          <a:lstStyle/>
          <a:p>
            <a:endParaRPr lang="tr-TR"/>
          </a:p>
        </p:txBody>
      </p:sp>
      <p:sp>
        <p:nvSpPr>
          <p:cNvPr id="6" name="5 Slayt Numarası Yer Tutucusu"/>
          <p:cNvSpPr>
            <a:spLocks noGrp="1"/>
          </p:cNvSpPr>
          <p:nvPr>
            <p:ph type="sldNum" sz="quarter" idx="12"/>
          </p:nvPr>
        </p:nvSpPr>
        <p:spPr>
          <a:xfrm>
            <a:off x="1069848" y="6355080"/>
            <a:ext cx="1520952" cy="365760"/>
          </a:xfrm>
        </p:spPr>
        <p:txBody>
          <a:bodyPr/>
          <a:lstStyle/>
          <a:p>
            <a:fld id="{4CA862B2-D7F2-4ADF-B7AA-C34E305791FD}" type="slidenum">
              <a:rPr lang="tr-TR" smtClean="0"/>
              <a:pPr/>
              <a:t>‹#›</a:t>
            </a:fld>
            <a:endParaRPr lang="tr-TR"/>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321018AC-7876-4FCB-A92B-CCC0FEA73052}" type="datetimeFigureOut">
              <a:rPr lang="tr-TR" smtClean="0"/>
              <a:pPr/>
              <a:t>07.04.2017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CA862B2-D7F2-4ADF-B7AA-C34E305791FD}" type="slidenum">
              <a:rPr lang="tr-TR" smtClean="0"/>
              <a:pPr/>
              <a:t>‹#›</a:t>
            </a:fld>
            <a:endParaRPr lang="tr-TR"/>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321018AC-7876-4FCB-A92B-CCC0FEA73052}" type="datetimeFigureOut">
              <a:rPr lang="tr-TR" smtClean="0"/>
              <a:pPr/>
              <a:t>07.04.2017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CA862B2-D7F2-4ADF-B7AA-C34E305791FD}" type="slidenum">
              <a:rPr lang="tr-TR" smtClean="0"/>
              <a:pPr/>
              <a:t>‹#›</a:t>
            </a:fld>
            <a:endParaRPr lang="tr-TR"/>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321018AC-7876-4FCB-A92B-CCC0FEA73052}" type="datetimeFigureOut">
              <a:rPr lang="tr-TR" smtClean="0"/>
              <a:pPr/>
              <a:t>07.04.2017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CA862B2-D7F2-4ADF-B7AA-C34E305791FD}" type="slidenum">
              <a:rPr lang="tr-TR" smtClean="0"/>
              <a:pPr/>
              <a:t>‹#›</a:t>
            </a:fld>
            <a:endParaRPr lang="tr-TR"/>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21018AC-7876-4FCB-A92B-CCC0FEA73052}" type="datetimeFigureOut">
              <a:rPr lang="tr-TR" smtClean="0"/>
              <a:pPr/>
              <a:t>07.04.2017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CA862B2-D7F2-4ADF-B7AA-C34E305791FD}" type="slidenum">
              <a:rPr lang="tr-TR" smtClean="0"/>
              <a:pPr/>
              <a:t>‹#›</a:t>
            </a:fld>
            <a:endParaRPr lang="tr-TR"/>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321018AC-7876-4FCB-A92B-CCC0FEA73052}" type="datetimeFigureOut">
              <a:rPr lang="tr-TR" smtClean="0"/>
              <a:pPr/>
              <a:t>07.04.2017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CA862B2-D7F2-4ADF-B7AA-C34E305791FD}"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321018AC-7876-4FCB-A92B-CCC0FEA73052}" type="datetimeFigureOut">
              <a:rPr lang="tr-TR" smtClean="0"/>
              <a:pPr/>
              <a:t>07.04.2017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CA862B2-D7F2-4ADF-B7AA-C34E305791FD}"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dirty="0" smtClean="0"/>
              <a:t>Asıl metin stillerini düzenlemek için tıklatın</a:t>
            </a:r>
          </a:p>
          <a:p>
            <a:pPr lvl="1" eaLnBrk="1" latinLnBrk="0" hangingPunct="1"/>
            <a:r>
              <a:rPr kumimoji="0" lang="tr-TR" dirty="0" smtClean="0"/>
              <a:t>İkinci düzey</a:t>
            </a:r>
          </a:p>
          <a:p>
            <a:pPr lvl="2" eaLnBrk="1" latinLnBrk="0" hangingPunct="1"/>
            <a:r>
              <a:rPr kumimoji="0" lang="tr-TR" dirty="0" smtClean="0"/>
              <a:t>Üçüncü düzey</a:t>
            </a:r>
          </a:p>
          <a:p>
            <a:pPr lvl="3" eaLnBrk="1" latinLnBrk="0" hangingPunct="1"/>
            <a:r>
              <a:rPr kumimoji="0" lang="tr-TR" dirty="0" smtClean="0"/>
              <a:t>Dördüncü düzey</a:t>
            </a:r>
          </a:p>
          <a:p>
            <a:pPr lvl="4" eaLnBrk="1" latinLnBrk="0" hangingPunct="1"/>
            <a:r>
              <a:rPr kumimoji="0" lang="tr-TR" dirty="0" smtClean="0"/>
              <a:t>Beşinci düzey</a:t>
            </a:r>
            <a:endParaRPr kumimoji="0" lang="en-US" dirty="0"/>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21018AC-7876-4FCB-A92B-CCC0FEA73052}" type="datetimeFigureOut">
              <a:rPr lang="tr-TR" smtClean="0"/>
              <a:pPr/>
              <a:t>07.04.2017</a:t>
            </a:fld>
            <a:endParaRPr lang="tr-TR"/>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dirty="0"/>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CA862B2-D7F2-4ADF-B7AA-C34E305791FD}" type="slidenum">
              <a:rPr lang="tr-TR" smtClean="0"/>
              <a:pPr/>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3078" name="Picture 6" descr="C:\Users\SEDAT\Desktop\Untitled - 3.jpg"/>
          <p:cNvPicPr>
            <a:picLocks noChangeAspect="1" noChangeArrowheads="1"/>
          </p:cNvPicPr>
          <p:nvPr userDrawn="1"/>
        </p:nvPicPr>
        <p:blipFill>
          <a:blip r:embed="rId13"/>
          <a:srcRect/>
          <a:stretch>
            <a:fillRect/>
          </a:stretch>
        </p:blipFill>
        <p:spPr bwMode="auto">
          <a:xfrm>
            <a:off x="294640" y="5453380"/>
            <a:ext cx="8818880" cy="1333500"/>
          </a:xfrm>
          <a:prstGeom prst="rect">
            <a:avLst/>
          </a:prstGeom>
          <a:noFill/>
        </p:spPr>
      </p:pic>
    </p:spTree>
  </p:cSld>
  <p:clrMap bg1="lt1" tx1="dk1" bg2="lt2" tx2="dk2" accent1="accent1" accent2="accent2" accent3="accent3" accent4="accent4" accent5="accent5" accent6="accent6" hlink="hlink" folHlink="folHlink"/>
  <p:sldLayoutIdLst>
    <p:sldLayoutId id="2147483722" r:id="rId1"/>
    <p:sldLayoutId id="2147483721"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231FF-0017-448C-A35F-BFFB95F58917}" type="datetimeFigureOut">
              <a:rPr lang="tr-TR" smtClean="0"/>
              <a:pPr/>
              <a:t>07.04.2017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5D96B-499B-49A5-804B-468587C0EC9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bulanik.meb.gov.tr/www/dys-dokuman-yonetim-sistemi/kategori/22"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dys.meb.gov.tr/"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EDAT\Desktop\AAEAAQAAAAAAAAlDAAAAJDNhMGVjZWZkLTU0OWItNGZjOS05NmY2LWFhMzcwZDMzZWVhZQ.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610210" y="636998"/>
            <a:ext cx="8061179" cy="5054885"/>
          </a:xfrm>
          <a:prstGeom prst="rect">
            <a:avLst/>
          </a:prstGeom>
          <a:noFill/>
        </p:spPr>
      </p:pic>
      <p:sp>
        <p:nvSpPr>
          <p:cNvPr id="7" name="2 İçerik Yer Tutucusu"/>
          <p:cNvSpPr txBox="1">
            <a:spLocks/>
          </p:cNvSpPr>
          <p:nvPr/>
        </p:nvSpPr>
        <p:spPr bwMode="auto">
          <a:xfrm>
            <a:off x="451458" y="1458929"/>
            <a:ext cx="8261027" cy="4006921"/>
          </a:xfrm>
          <a:prstGeom prst="rect">
            <a:avLst/>
          </a:prstGeom>
          <a:solidFill>
            <a:srgbClr val="0070C0">
              <a:alpha val="0"/>
            </a:srgbClr>
          </a:solidFill>
          <a:ln>
            <a:noFill/>
          </a:ln>
          <a:effectLst>
            <a:glow rad="127000">
              <a:schemeClr val="tx1"/>
            </a:glow>
          </a:effectLs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150000"/>
              </a:lnSpc>
            </a:pPr>
            <a:r>
              <a:rPr lang="tr-TR" sz="10000" b="1" spc="-300" dirty="0" smtClean="0">
                <a:ln w="18415" cmpd="sng">
                  <a:solidFill>
                    <a:srgbClr val="FFFFFF"/>
                  </a:solidFill>
                  <a:prstDash val="solid"/>
                </a:ln>
                <a:solidFill>
                  <a:schemeClr val="accent2">
                    <a:lumMod val="75000"/>
                  </a:schemeClr>
                </a:solidFill>
                <a:effectLst>
                  <a:outerShdw blurRad="38100" dist="38100" dir="2700000" algn="tl">
                    <a:srgbClr val="000000">
                      <a:alpha val="43137"/>
                    </a:srgbClr>
                  </a:outerShdw>
                </a:effectLst>
                <a:latin typeface="AR DESTINE" pitchFamily="2" charset="0"/>
                <a:cs typeface="Times New Roman" pitchFamily="18" charset="0"/>
              </a:rPr>
              <a:t>Doküman </a:t>
            </a:r>
          </a:p>
          <a:p>
            <a:pPr algn="ctr">
              <a:lnSpc>
                <a:spcPct val="150000"/>
              </a:lnSpc>
            </a:pPr>
            <a:r>
              <a:rPr lang="tr-TR" sz="5400" b="1" spc="-300" dirty="0" smtClean="0">
                <a:ln w="18415" cmpd="sng">
                  <a:solidFill>
                    <a:srgbClr val="FFFFFF"/>
                  </a:solidFill>
                  <a:prstDash val="solid"/>
                </a:ln>
                <a:solidFill>
                  <a:schemeClr val="accent2">
                    <a:lumMod val="75000"/>
                  </a:schemeClr>
                </a:solidFill>
                <a:effectLst>
                  <a:outerShdw blurRad="38100" dist="38100" dir="2700000" algn="tl">
                    <a:srgbClr val="000000">
                      <a:alpha val="43137"/>
                    </a:srgbClr>
                  </a:outerShdw>
                </a:effectLst>
                <a:latin typeface="AR DESTINE" pitchFamily="2" charset="0"/>
              </a:rPr>
              <a:t>Yönetim Sistemi</a:t>
            </a:r>
            <a:endParaRPr lang="tr-TR" sz="5400" b="1" spc="-300" dirty="0">
              <a:ln w="18415" cmpd="sng">
                <a:solidFill>
                  <a:srgbClr val="FFFFFF"/>
                </a:solidFill>
                <a:prstDash val="solid"/>
              </a:ln>
              <a:solidFill>
                <a:schemeClr val="accent2">
                  <a:lumMod val="75000"/>
                </a:schemeClr>
              </a:solidFill>
              <a:effectLst>
                <a:outerShdw blurRad="38100" dist="38100" dir="2700000" algn="tl">
                  <a:srgbClr val="000000">
                    <a:alpha val="43137"/>
                  </a:srgbClr>
                </a:outerShdw>
              </a:effectLst>
              <a:latin typeface="AR DESTINE" pitchFamily="2" charset="0"/>
            </a:endParaRPr>
          </a:p>
        </p:txBody>
      </p:sp>
      <p:pic>
        <p:nvPicPr>
          <p:cNvPr id="9" name="Resim 7"/>
          <p:cNvPicPr>
            <a:picLocks noChangeAspect="1"/>
          </p:cNvPicPr>
          <p:nvPr/>
        </p:nvPicPr>
        <p:blipFill rotWithShape="1">
          <a:blip r:embed="rId3">
            <a:extLst>
              <a:ext uri="{28A0092B-C50C-407E-A947-70E740481C1C}">
                <a14:useLocalDpi xmlns:a14="http://schemas.microsoft.com/office/drawing/2010/main" xmlns="" val="0"/>
              </a:ext>
            </a:extLst>
          </a:blip>
          <a:srcRect l="5980" r="4964" b="10881"/>
          <a:stretch/>
        </p:blipFill>
        <p:spPr>
          <a:xfrm>
            <a:off x="1937142" y="1200017"/>
            <a:ext cx="1355104" cy="1126102"/>
          </a:xfrm>
          <a:prstGeom prst="rect">
            <a:avLst/>
          </a:prstGeom>
        </p:spPr>
      </p:pic>
      <p:sp>
        <p:nvSpPr>
          <p:cNvPr id="11" name="10 Metin kutusu"/>
          <p:cNvSpPr txBox="1"/>
          <p:nvPr/>
        </p:nvSpPr>
        <p:spPr>
          <a:xfrm>
            <a:off x="3205540" y="1109610"/>
            <a:ext cx="5116530" cy="1323439"/>
          </a:xfrm>
          <a:prstGeom prst="rect">
            <a:avLst/>
          </a:prstGeom>
          <a:noFill/>
        </p:spPr>
        <p:txBody>
          <a:bodyPr wrap="square" rtlCol="0">
            <a:spAutoFit/>
            <a:scene3d>
              <a:camera prst="orthographicFront"/>
              <a:lightRig rig="threePt" dir="t"/>
            </a:scene3d>
            <a:flatTx/>
          </a:bodyPr>
          <a:lstStyle/>
          <a:p>
            <a:r>
              <a:rPr lang="tr-TR" sz="8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  Y  S</a:t>
            </a:r>
            <a:endParaRPr lang="tr-TR" sz="1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11 Metin kutusu"/>
          <p:cNvSpPr txBox="1"/>
          <p:nvPr/>
        </p:nvSpPr>
        <p:spPr>
          <a:xfrm rot="16200000">
            <a:off x="3681937" y="1728592"/>
            <a:ext cx="1285929" cy="323165"/>
          </a:xfrm>
          <a:prstGeom prst="rect">
            <a:avLst/>
          </a:prstGeom>
          <a:noFill/>
        </p:spPr>
        <p:txBody>
          <a:bodyPr wrap="none" rtlCol="0">
            <a:spAutoFit/>
          </a:bodyPr>
          <a:lstStyle/>
          <a:p>
            <a:r>
              <a:rPr lang="tr-TR" sz="1500" b="1" dirty="0" smtClean="0">
                <a:solidFill>
                  <a:schemeClr val="accent2">
                    <a:lumMod val="75000"/>
                  </a:schemeClr>
                </a:solidFill>
                <a:effectLst>
                  <a:outerShdw blurRad="38100" dist="38100" dir="2700000" algn="tl">
                    <a:srgbClr val="000000">
                      <a:alpha val="43137"/>
                    </a:srgbClr>
                  </a:outerShdw>
                </a:effectLst>
              </a:rPr>
              <a:t>DÖKÜMAN</a:t>
            </a:r>
            <a:endParaRPr lang="tr-TR" sz="1500" b="1" dirty="0">
              <a:solidFill>
                <a:schemeClr val="accent2">
                  <a:lumMod val="75000"/>
                </a:schemeClr>
              </a:solidFill>
              <a:effectLst>
                <a:outerShdw blurRad="38100" dist="38100" dir="2700000" algn="tl">
                  <a:srgbClr val="000000">
                    <a:alpha val="43137"/>
                  </a:srgbClr>
                </a:outerShdw>
              </a:effectLst>
            </a:endParaRPr>
          </a:p>
        </p:txBody>
      </p:sp>
      <p:sp>
        <p:nvSpPr>
          <p:cNvPr id="13" name="12 Metin kutusu"/>
          <p:cNvSpPr txBox="1"/>
          <p:nvPr/>
        </p:nvSpPr>
        <p:spPr>
          <a:xfrm rot="16200000">
            <a:off x="4669864" y="1715784"/>
            <a:ext cx="1326004" cy="369332"/>
          </a:xfrm>
          <a:prstGeom prst="rect">
            <a:avLst/>
          </a:prstGeom>
          <a:noFill/>
        </p:spPr>
        <p:txBody>
          <a:bodyPr wrap="none" rtlCol="0">
            <a:spAutoFit/>
          </a:bodyPr>
          <a:lstStyle/>
          <a:p>
            <a:r>
              <a:rPr lang="tr-TR" b="1" dirty="0" smtClean="0">
                <a:solidFill>
                  <a:schemeClr val="accent3">
                    <a:lumMod val="75000"/>
                  </a:schemeClr>
                </a:solidFill>
                <a:effectLst>
                  <a:outerShdw blurRad="38100" dist="38100" dir="2700000" algn="tl">
                    <a:srgbClr val="000000">
                      <a:alpha val="43137"/>
                    </a:srgbClr>
                  </a:outerShdw>
                </a:effectLst>
              </a:rPr>
              <a:t>YÖNETİM</a:t>
            </a:r>
            <a:endParaRPr lang="tr-TR" b="1" dirty="0">
              <a:solidFill>
                <a:schemeClr val="accent3">
                  <a:lumMod val="75000"/>
                </a:schemeClr>
              </a:solidFill>
              <a:effectLst>
                <a:outerShdw blurRad="38100" dist="38100" dir="2700000" algn="tl">
                  <a:srgbClr val="000000">
                    <a:alpha val="43137"/>
                  </a:srgbClr>
                </a:outerShdw>
              </a:effectLst>
            </a:endParaRPr>
          </a:p>
        </p:txBody>
      </p:sp>
      <p:sp>
        <p:nvSpPr>
          <p:cNvPr id="14" name="13 Metin kutusu"/>
          <p:cNvSpPr txBox="1"/>
          <p:nvPr/>
        </p:nvSpPr>
        <p:spPr>
          <a:xfrm rot="16200000">
            <a:off x="5791355" y="1674733"/>
            <a:ext cx="1314784" cy="430887"/>
          </a:xfrm>
          <a:prstGeom prst="rect">
            <a:avLst/>
          </a:prstGeom>
          <a:noFill/>
        </p:spPr>
        <p:txBody>
          <a:bodyPr wrap="none" rtlCol="0">
            <a:spAutoFit/>
          </a:bodyPr>
          <a:lstStyle/>
          <a:p>
            <a:r>
              <a:rPr lang="tr-TR" sz="2200" b="1" dirty="0" smtClean="0">
                <a:solidFill>
                  <a:schemeClr val="accent1">
                    <a:lumMod val="60000"/>
                    <a:lumOff val="40000"/>
                  </a:schemeClr>
                </a:solidFill>
                <a:effectLst>
                  <a:outerShdw blurRad="38100" dist="38100" dir="2700000" algn="tl">
                    <a:srgbClr val="000000">
                      <a:alpha val="43137"/>
                    </a:srgbClr>
                  </a:outerShdw>
                </a:effectLst>
              </a:rPr>
              <a:t>SİSTEMİ</a:t>
            </a:r>
            <a:endParaRPr lang="tr-TR" sz="2200" b="1" dirty="0">
              <a:solidFill>
                <a:schemeClr val="accent1">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66042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03434" y="1162671"/>
            <a:ext cx="8137132" cy="4708981"/>
          </a:xfrm>
          <a:prstGeom prst="rect">
            <a:avLst/>
          </a:prstGeom>
          <a:noFill/>
        </p:spPr>
        <p:txBody>
          <a:bodyPr wrap="square" rtlCol="0">
            <a:spAutoFit/>
          </a:bodyPr>
          <a:lstStyle/>
          <a:p>
            <a:pPr algn="just">
              <a:buNone/>
            </a:pPr>
            <a:r>
              <a:rPr lang="tr-TR" sz="2000" dirty="0" smtClean="0">
                <a:solidFill>
                  <a:srgbClr val="002060"/>
                </a:solidFill>
                <a:latin typeface="Times New Roman" pitchFamily="18" charset="0"/>
                <a:cs typeface="Times New Roman" pitchFamily="18" charset="0"/>
              </a:rPr>
              <a:t>        DYS </a:t>
            </a:r>
            <a:r>
              <a:rPr lang="tr-TR" sz="2000" dirty="0">
                <a:solidFill>
                  <a:srgbClr val="002060"/>
                </a:solidFill>
                <a:latin typeface="Times New Roman" pitchFamily="18" charset="0"/>
                <a:cs typeface="Times New Roman" pitchFamily="18" charset="0"/>
              </a:rPr>
              <a:t>(Doküman Yönetim Sistemi) İl, İlçe ve Okul/Kurum MEB ADSL </a:t>
            </a:r>
            <a:r>
              <a:rPr lang="tr-TR" sz="2000" dirty="0" smtClean="0">
                <a:solidFill>
                  <a:srgbClr val="002060"/>
                </a:solidFill>
                <a:latin typeface="Times New Roman" pitchFamily="18" charset="0"/>
                <a:cs typeface="Times New Roman" pitchFamily="18" charset="0"/>
              </a:rPr>
              <a:t>hatları </a:t>
            </a:r>
            <a:r>
              <a:rPr lang="tr-TR" sz="2000" dirty="0">
                <a:solidFill>
                  <a:srgbClr val="002060"/>
                </a:solidFill>
                <a:latin typeface="Times New Roman" pitchFamily="18" charset="0"/>
                <a:cs typeface="Times New Roman" pitchFamily="18" charset="0"/>
              </a:rPr>
              <a:t>dışında çalışmamaktadır. DYS kullanabilmek için Kurumunuzun MEB ADSL hattına bağlı </a:t>
            </a:r>
            <a:r>
              <a:rPr lang="tr-TR" sz="2000" dirty="0" smtClean="0">
                <a:solidFill>
                  <a:srgbClr val="002060"/>
                </a:solidFill>
                <a:latin typeface="Times New Roman" pitchFamily="18" charset="0"/>
                <a:cs typeface="Times New Roman" pitchFamily="18" charset="0"/>
              </a:rPr>
              <a:t>olması gerekmektedir. DYS Kurulum Paketini </a:t>
            </a:r>
          </a:p>
          <a:p>
            <a:pPr>
              <a:buNone/>
            </a:pPr>
            <a:r>
              <a:rPr lang="tr-TR" sz="2000" dirty="0" smtClean="0">
                <a:solidFill>
                  <a:srgbClr val="002060"/>
                </a:solidFill>
                <a:latin typeface="Times New Roman" pitchFamily="18" charset="0"/>
                <a:cs typeface="Times New Roman" pitchFamily="18" charset="0"/>
                <a:hlinkClick r:id="rId2"/>
              </a:rPr>
              <a:t>http://bulanik.meb.gov.tr/www/dys-dokuman-yonetim-sistemi/kategori/22</a:t>
            </a:r>
            <a:r>
              <a:rPr lang="tr-TR" sz="2000" dirty="0" smtClean="0">
                <a:solidFill>
                  <a:srgbClr val="002060"/>
                </a:solidFill>
                <a:latin typeface="Times New Roman" pitchFamily="18" charset="0"/>
                <a:cs typeface="Times New Roman" pitchFamily="18" charset="0"/>
              </a:rPr>
              <a:t> adresinden bilgisayarınıza indiriniz. (Java, MEB Sertifika, E-imza Sürücüleri v.b kurulum paketi içine dahil edilmiştir.)</a:t>
            </a:r>
            <a:endParaRPr lang="tr-TR" sz="2000" b="1" i="1" dirty="0" smtClean="0">
              <a:solidFill>
                <a:srgbClr val="FF0000"/>
              </a:solidFill>
              <a:latin typeface="Times New Roman" pitchFamily="18" charset="0"/>
              <a:cs typeface="Times New Roman" pitchFamily="18" charset="0"/>
            </a:endParaRPr>
          </a:p>
          <a:p>
            <a:r>
              <a:rPr lang="tr-TR" sz="2000" dirty="0" smtClean="0">
                <a:solidFill>
                  <a:srgbClr val="002060"/>
                </a:solidFill>
                <a:latin typeface="Times New Roman" pitchFamily="18" charset="0"/>
                <a:cs typeface="Times New Roman" pitchFamily="18" charset="0"/>
              </a:rPr>
              <a:t>*  </a:t>
            </a:r>
            <a:r>
              <a:rPr lang="tr-TR" sz="1200" dirty="0" smtClean="0">
                <a:solidFill>
                  <a:srgbClr val="FF0000"/>
                </a:solidFill>
                <a:latin typeface="Times New Roman" pitchFamily="18" charset="0"/>
                <a:cs typeface="Times New Roman" pitchFamily="18" charset="0"/>
              </a:rPr>
              <a:t>Bilgisayarınızda anti virüs programı varsa, devre dışı bıraktıktan veya kaldırdıktan sonra indirdiğiniz dosyanın;</a:t>
            </a:r>
          </a:p>
          <a:p>
            <a:r>
              <a:rPr lang="tr-TR" sz="2000" dirty="0" smtClean="0">
                <a:solidFill>
                  <a:srgbClr val="002060"/>
                </a:solidFill>
                <a:latin typeface="Times New Roman" pitchFamily="18" charset="0"/>
                <a:cs typeface="Times New Roman" pitchFamily="18" charset="0"/>
              </a:rPr>
              <a:t>1- Üzerine sağ tıklayarak dosyayı RAR dan çıkartınız.</a:t>
            </a:r>
          </a:p>
          <a:p>
            <a:r>
              <a:rPr lang="tr-TR" sz="2000" dirty="0" smtClean="0">
                <a:solidFill>
                  <a:srgbClr val="002060"/>
                </a:solidFill>
                <a:latin typeface="Times New Roman" pitchFamily="18" charset="0"/>
                <a:cs typeface="Times New Roman" pitchFamily="18" charset="0"/>
              </a:rPr>
              <a:t>2-</a:t>
            </a:r>
            <a:r>
              <a:rPr lang="tr-TR" sz="2000" dirty="0">
                <a:solidFill>
                  <a:srgbClr val="002060"/>
                </a:solidFill>
                <a:latin typeface="Times New Roman" pitchFamily="18" charset="0"/>
                <a:cs typeface="Times New Roman" pitchFamily="18" charset="0"/>
              </a:rPr>
              <a:t> Program dosyasının üzerine farenin sağ tuşuyla tıklayınız</a:t>
            </a:r>
          </a:p>
          <a:p>
            <a:r>
              <a:rPr lang="tr-TR" sz="2000" dirty="0" smtClean="0">
                <a:solidFill>
                  <a:srgbClr val="002060"/>
                </a:solidFill>
                <a:latin typeface="Times New Roman" pitchFamily="18" charset="0"/>
                <a:cs typeface="Times New Roman" pitchFamily="18" charset="0"/>
              </a:rPr>
              <a:t>3- Çıkan </a:t>
            </a:r>
            <a:r>
              <a:rPr lang="tr-TR" sz="2000" dirty="0">
                <a:solidFill>
                  <a:srgbClr val="002060"/>
                </a:solidFill>
                <a:latin typeface="Times New Roman" pitchFamily="18" charset="0"/>
                <a:cs typeface="Times New Roman" pitchFamily="18" charset="0"/>
              </a:rPr>
              <a:t>menüden yönetici olarak </a:t>
            </a:r>
            <a:r>
              <a:rPr lang="tr-TR" sz="2000" dirty="0" err="1">
                <a:solidFill>
                  <a:srgbClr val="002060"/>
                </a:solidFill>
                <a:latin typeface="Times New Roman" pitchFamily="18" charset="0"/>
                <a:cs typeface="Times New Roman" pitchFamily="18" charset="0"/>
              </a:rPr>
              <a:t>çalıştırı</a:t>
            </a:r>
            <a:r>
              <a:rPr lang="tr-TR" sz="2000" dirty="0">
                <a:solidFill>
                  <a:srgbClr val="002060"/>
                </a:solidFill>
                <a:latin typeface="Times New Roman" pitchFamily="18" charset="0"/>
                <a:cs typeface="Times New Roman" pitchFamily="18" charset="0"/>
              </a:rPr>
              <a:t> seçiniz.</a:t>
            </a:r>
          </a:p>
          <a:p>
            <a:r>
              <a:rPr lang="tr-TR" sz="2000" dirty="0" smtClean="0">
                <a:solidFill>
                  <a:srgbClr val="002060"/>
                </a:solidFill>
                <a:latin typeface="Times New Roman" pitchFamily="18" charset="0"/>
                <a:cs typeface="Times New Roman" pitchFamily="18" charset="0"/>
              </a:rPr>
              <a:t>4- </a:t>
            </a:r>
            <a:r>
              <a:rPr lang="tr-TR" sz="2000" dirty="0">
                <a:solidFill>
                  <a:srgbClr val="002060"/>
                </a:solidFill>
                <a:latin typeface="Times New Roman" pitchFamily="18" charset="0"/>
                <a:cs typeface="Times New Roman" pitchFamily="18" charset="0"/>
              </a:rPr>
              <a:t>Herhangi bir soru gelirse </a:t>
            </a:r>
            <a:r>
              <a:rPr lang="tr-TR" sz="2000" dirty="0" err="1">
                <a:solidFill>
                  <a:srgbClr val="002060"/>
                </a:solidFill>
                <a:latin typeface="Times New Roman" pitchFamily="18" charset="0"/>
                <a:cs typeface="Times New Roman" pitchFamily="18" charset="0"/>
              </a:rPr>
              <a:t>Çalıştırı</a:t>
            </a:r>
            <a:r>
              <a:rPr lang="tr-TR" sz="2000" dirty="0">
                <a:solidFill>
                  <a:srgbClr val="002060"/>
                </a:solidFill>
                <a:latin typeface="Times New Roman" pitchFamily="18" charset="0"/>
                <a:cs typeface="Times New Roman" pitchFamily="18" charset="0"/>
              </a:rPr>
              <a:t> seçiniz.</a:t>
            </a:r>
            <a:br>
              <a:rPr lang="tr-TR" sz="2000" dirty="0">
                <a:solidFill>
                  <a:srgbClr val="002060"/>
                </a:solidFill>
                <a:latin typeface="Times New Roman" pitchFamily="18" charset="0"/>
                <a:cs typeface="Times New Roman" pitchFamily="18" charset="0"/>
              </a:rPr>
            </a:br>
            <a:r>
              <a:rPr lang="tr-TR" sz="2000" dirty="0" smtClean="0">
                <a:solidFill>
                  <a:srgbClr val="002060"/>
                </a:solidFill>
                <a:latin typeface="Times New Roman" pitchFamily="18" charset="0"/>
                <a:cs typeface="Times New Roman" pitchFamily="18" charset="0"/>
              </a:rPr>
              <a:t>5- </a:t>
            </a:r>
            <a:r>
              <a:rPr lang="tr-TR" sz="2000" dirty="0">
                <a:solidFill>
                  <a:srgbClr val="002060"/>
                </a:solidFill>
                <a:latin typeface="Times New Roman" pitchFamily="18" charset="0"/>
                <a:cs typeface="Times New Roman" pitchFamily="18" charset="0"/>
              </a:rPr>
              <a:t>Kurulum sizi yönlendirecektir.</a:t>
            </a:r>
            <a:br>
              <a:rPr lang="tr-TR" sz="2000" dirty="0">
                <a:solidFill>
                  <a:srgbClr val="002060"/>
                </a:solidFill>
                <a:latin typeface="Times New Roman" pitchFamily="18" charset="0"/>
                <a:cs typeface="Times New Roman" pitchFamily="18" charset="0"/>
              </a:rPr>
            </a:br>
            <a:r>
              <a:rPr lang="tr-TR" sz="2000" dirty="0" smtClean="0">
                <a:solidFill>
                  <a:srgbClr val="002060"/>
                </a:solidFill>
                <a:latin typeface="Times New Roman" pitchFamily="18" charset="0"/>
                <a:cs typeface="Times New Roman" pitchFamily="18" charset="0"/>
              </a:rPr>
              <a:t>6- </a:t>
            </a:r>
            <a:r>
              <a:rPr lang="tr-TR" sz="2000" dirty="0">
                <a:solidFill>
                  <a:srgbClr val="002060"/>
                </a:solidFill>
                <a:latin typeface="Times New Roman" pitchFamily="18" charset="0"/>
                <a:cs typeface="Times New Roman" pitchFamily="18" charset="0"/>
              </a:rPr>
              <a:t>Tüm ekranlar kapanıncaya kadar bekleyiniz</a:t>
            </a:r>
          </a:p>
          <a:p>
            <a:pPr>
              <a:buNone/>
            </a:pPr>
            <a:endParaRPr lang="tr-TR" sz="2000" dirty="0" smtClean="0">
              <a:solidFill>
                <a:srgbClr val="002060"/>
              </a:solidFill>
              <a:latin typeface="Times New Roman" pitchFamily="18" charset="0"/>
              <a:cs typeface="Times New Roman" pitchFamily="18" charset="0"/>
            </a:endParaRPr>
          </a:p>
          <a:p>
            <a:pPr>
              <a:buNone/>
            </a:pPr>
            <a:endParaRPr lang="tr-TR" sz="2000" dirty="0" smtClean="0">
              <a:solidFill>
                <a:srgbClr val="002060"/>
              </a:solidFill>
              <a:latin typeface="Times New Roman" pitchFamily="18" charset="0"/>
              <a:cs typeface="Times New Roman" pitchFamily="18" charset="0"/>
            </a:endParaRPr>
          </a:p>
        </p:txBody>
      </p:sp>
      <p:sp>
        <p:nvSpPr>
          <p:cNvPr id="6" name="Metin kutusu 5"/>
          <p:cNvSpPr txBox="1"/>
          <p:nvPr/>
        </p:nvSpPr>
        <p:spPr>
          <a:xfrm>
            <a:off x="1241099" y="432988"/>
            <a:ext cx="737892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DYS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KURULUMU</a:t>
            </a:r>
          </a:p>
        </p:txBody>
      </p:sp>
      <p:pic>
        <p:nvPicPr>
          <p:cNvPr id="4" name="Resim 3"/>
          <p:cNvPicPr/>
          <p:nvPr/>
        </p:nvPicPr>
        <p:blipFill rotWithShape="1">
          <a:blip r:embed="rId3"/>
          <a:srcRect l="34725" t="21912" r="39150" b="36056"/>
          <a:stretch/>
        </p:blipFill>
        <p:spPr bwMode="auto">
          <a:xfrm>
            <a:off x="6811767" y="3348739"/>
            <a:ext cx="1749767" cy="2189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xmlns=""/>
            </a:ext>
          </a:extLst>
        </p:spPr>
      </p:pic>
      <p:pic>
        <p:nvPicPr>
          <p:cNvPr id="7" name="Resim 4"/>
          <p:cNvPicPr>
            <a:picLocks noChangeAspect="1"/>
          </p:cNvPicPr>
          <p:nvPr/>
        </p:nvPicPr>
        <p:blipFill rotWithShape="1">
          <a:blip r:embed="rId4">
            <a:extLst>
              <a:ext uri="{28A0092B-C50C-407E-A947-70E740481C1C}">
                <a14:useLocalDpi xmlns:a14="http://schemas.microsoft.com/office/drawing/2010/main" xmlns="" val="0"/>
              </a:ext>
            </a:extLst>
          </a:blip>
          <a:srcRect l="5980" r="4964" b="10881"/>
          <a:stretch/>
        </p:blipFill>
        <p:spPr>
          <a:xfrm>
            <a:off x="554779" y="0"/>
            <a:ext cx="1118190" cy="1248861"/>
          </a:xfrm>
          <a:prstGeom prst="rect">
            <a:avLst/>
          </a:prstGeom>
        </p:spPr>
      </p:pic>
    </p:spTree>
    <p:extLst>
      <p:ext uri="{BB962C8B-B14F-4D97-AF65-F5344CB8AC3E}">
        <p14:creationId xmlns:p14="http://schemas.microsoft.com/office/powerpoint/2010/main" xmlns="" val="3417902735"/>
      </p:ext>
    </p:extLst>
  </p:cSld>
  <p:clrMapOvr>
    <a:masterClrMapping/>
  </p:clrMapOvr>
  <mc:AlternateContent xmlns:mc="http://schemas.openxmlformats.org/markup-compatibility/2006">
    <mc:Choice xmlns:p14="http://schemas.microsoft.com/office/powerpoint/2010/main" xmlns="" Requires="p14">
      <p:transition spd="slow">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5"/>
          <p:cNvSpPr txBox="1"/>
          <p:nvPr/>
        </p:nvSpPr>
        <p:spPr>
          <a:xfrm>
            <a:off x="1241099" y="432988"/>
            <a:ext cx="737892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DYS’YE GİRİŞ</a:t>
            </a:r>
          </a:p>
        </p:txBody>
      </p:sp>
      <p:pic>
        <p:nvPicPr>
          <p:cNvPr id="10" name="Resim 4"/>
          <p:cNvPicPr>
            <a:picLocks noChangeAspect="1"/>
          </p:cNvPicPr>
          <p:nvPr/>
        </p:nvPicPr>
        <p:blipFill rotWithShape="1">
          <a:blip r:embed="rId2">
            <a:extLst>
              <a:ext uri="{28A0092B-C50C-407E-A947-70E740481C1C}">
                <a14:useLocalDpi xmlns:a14="http://schemas.microsoft.com/office/drawing/2010/main" xmlns="" val="0"/>
              </a:ext>
            </a:extLst>
          </a:blip>
          <a:srcRect l="5980" r="4964" b="10881"/>
          <a:stretch/>
        </p:blipFill>
        <p:spPr>
          <a:xfrm>
            <a:off x="554779" y="0"/>
            <a:ext cx="1118190" cy="1248861"/>
          </a:xfrm>
          <a:prstGeom prst="rect">
            <a:avLst/>
          </a:prstGeom>
        </p:spPr>
      </p:pic>
      <p:sp>
        <p:nvSpPr>
          <p:cNvPr id="11" name="10 Metin kutusu"/>
          <p:cNvSpPr txBox="1"/>
          <p:nvPr/>
        </p:nvSpPr>
        <p:spPr>
          <a:xfrm>
            <a:off x="626724" y="1356190"/>
            <a:ext cx="7931649" cy="646331"/>
          </a:xfrm>
          <a:prstGeom prst="rect">
            <a:avLst/>
          </a:prstGeom>
          <a:noFill/>
        </p:spPr>
        <p:txBody>
          <a:bodyPr wrap="square" rtlCol="0">
            <a:spAutoFit/>
          </a:bodyPr>
          <a:lstStyle/>
          <a:p>
            <a:r>
              <a:rPr lang="tr-TR" dirty="0" err="1" smtClean="0">
                <a:solidFill>
                  <a:srgbClr val="002060"/>
                </a:solidFill>
                <a:latin typeface="Times New Roman" pitchFamily="18" charset="0"/>
                <a:cs typeface="Times New Roman" pitchFamily="18" charset="0"/>
              </a:rPr>
              <a:t>DYS’ye</a:t>
            </a:r>
            <a:r>
              <a:rPr lang="tr-TR" dirty="0" smtClean="0">
                <a:solidFill>
                  <a:srgbClr val="002060"/>
                </a:solidFill>
                <a:latin typeface="Times New Roman" pitchFamily="18" charset="0"/>
                <a:cs typeface="Times New Roman" pitchFamily="18" charset="0"/>
              </a:rPr>
              <a:t> </a:t>
            </a:r>
            <a:r>
              <a:rPr lang="tr-TR" dirty="0" smtClean="0">
                <a:solidFill>
                  <a:srgbClr val="002060"/>
                </a:solidFill>
                <a:latin typeface="Times New Roman" pitchFamily="18" charset="0"/>
                <a:cs typeface="Times New Roman" pitchFamily="18" charset="0"/>
                <a:hlinkClick r:id="rId3"/>
              </a:rPr>
              <a:t>http://dys.meb.gov.tr</a:t>
            </a:r>
            <a:r>
              <a:rPr lang="tr-TR" dirty="0" smtClean="0">
                <a:solidFill>
                  <a:srgbClr val="002060"/>
                </a:solidFill>
                <a:latin typeface="Times New Roman" pitchFamily="18" charset="0"/>
                <a:cs typeface="Times New Roman" pitchFamily="18" charset="0"/>
              </a:rPr>
              <a:t> adresinden “Giriş” butonuna basılarak Kişisel MEBBİS kullanıcı bilgileri ile giriş yapılır.</a:t>
            </a:r>
            <a:endParaRPr lang="tr-TR" dirty="0">
              <a:solidFill>
                <a:srgbClr val="002060"/>
              </a:solidFill>
              <a:latin typeface="Times New Roman" pitchFamily="18" charset="0"/>
              <a:cs typeface="Times New Roman" pitchFamily="18" charset="0"/>
            </a:endParaRPr>
          </a:p>
        </p:txBody>
      </p:sp>
      <p:pic>
        <p:nvPicPr>
          <p:cNvPr id="3075" name="Picture 3" descr="C:\Users\SEDAT\Desktop\2.jpg"/>
          <p:cNvPicPr>
            <a:picLocks noChangeAspect="1" noChangeArrowheads="1"/>
          </p:cNvPicPr>
          <p:nvPr/>
        </p:nvPicPr>
        <p:blipFill>
          <a:blip r:embed="rId4"/>
          <a:srcRect/>
          <a:stretch>
            <a:fillRect/>
          </a:stretch>
        </p:blipFill>
        <p:spPr bwMode="auto">
          <a:xfrm>
            <a:off x="616449" y="2022617"/>
            <a:ext cx="7983021" cy="3545976"/>
          </a:xfrm>
          <a:prstGeom prst="rect">
            <a:avLst/>
          </a:prstGeom>
          <a:noFill/>
        </p:spPr>
      </p:pic>
    </p:spTree>
    <p:extLst>
      <p:ext uri="{BB962C8B-B14F-4D97-AF65-F5344CB8AC3E}">
        <p14:creationId xmlns:p14="http://schemas.microsoft.com/office/powerpoint/2010/main" xmlns="" val="4099696846"/>
      </p:ext>
    </p:extLst>
  </p:cSld>
  <p:clrMapOvr>
    <a:masterClrMapping/>
  </p:clrMapOvr>
  <mc:AlternateContent xmlns:mc="http://schemas.openxmlformats.org/markup-compatibility/2006">
    <mc:Choice xmlns:p14="http://schemas.microsoft.com/office/powerpoint/2010/main" xmlns="" Requires="p14">
      <p:transition spd="slow">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Yuvarlatılmış Dikdörtgen"/>
          <p:cNvSpPr/>
          <p:nvPr/>
        </p:nvSpPr>
        <p:spPr>
          <a:xfrm>
            <a:off x="636999" y="1314135"/>
            <a:ext cx="3585680" cy="36004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2000" b="1" dirty="0" smtClean="0">
                <a:latin typeface="Times New Roman" pitchFamily="18" charset="0"/>
                <a:cs typeface="Times New Roman" pitchFamily="18" charset="0"/>
              </a:rPr>
              <a:t>GELEN EVRAK</a:t>
            </a:r>
            <a:endParaRPr lang="tr-TR" sz="2000" b="1" dirty="0">
              <a:latin typeface="Times New Roman" pitchFamily="18" charset="0"/>
              <a:cs typeface="Times New Roman" pitchFamily="18" charset="0"/>
            </a:endParaRPr>
          </a:p>
        </p:txBody>
      </p:sp>
      <p:sp>
        <p:nvSpPr>
          <p:cNvPr id="6" name="6 Yuvarlatılmış Dikdörtgen"/>
          <p:cNvSpPr/>
          <p:nvPr/>
        </p:nvSpPr>
        <p:spPr>
          <a:xfrm>
            <a:off x="4921321" y="1314135"/>
            <a:ext cx="3688423" cy="36004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2000" b="1" dirty="0">
                <a:latin typeface="Times New Roman" pitchFamily="18" charset="0"/>
                <a:cs typeface="Times New Roman" pitchFamily="18" charset="0"/>
              </a:rPr>
              <a:t>GİDEN EVRAK</a:t>
            </a:r>
          </a:p>
        </p:txBody>
      </p:sp>
      <p:sp>
        <p:nvSpPr>
          <p:cNvPr id="9" name="10 Yuvarlatılmış Dikdörtgen"/>
          <p:cNvSpPr/>
          <p:nvPr/>
        </p:nvSpPr>
        <p:spPr>
          <a:xfrm>
            <a:off x="645933" y="1942221"/>
            <a:ext cx="1655834" cy="288032"/>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2000" b="1" dirty="0">
                <a:latin typeface="Times New Roman" pitchFamily="18" charset="0"/>
                <a:cs typeface="Times New Roman" pitchFamily="18" charset="0"/>
              </a:rPr>
              <a:t>DYS İçi</a:t>
            </a:r>
          </a:p>
        </p:txBody>
      </p:sp>
      <p:sp>
        <p:nvSpPr>
          <p:cNvPr id="10" name="11 Yuvarlatılmış Dikdörtgen"/>
          <p:cNvSpPr/>
          <p:nvPr/>
        </p:nvSpPr>
        <p:spPr>
          <a:xfrm>
            <a:off x="2617076" y="1921200"/>
            <a:ext cx="1598260" cy="288032"/>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2000" b="1" dirty="0">
                <a:latin typeface="Times New Roman" pitchFamily="18" charset="0"/>
                <a:cs typeface="Times New Roman" pitchFamily="18" charset="0"/>
              </a:rPr>
              <a:t>DYS Dışı</a:t>
            </a:r>
          </a:p>
        </p:txBody>
      </p:sp>
      <p:sp>
        <p:nvSpPr>
          <p:cNvPr id="11" name="13 Yuvarlatılmış Dikdörtgen"/>
          <p:cNvSpPr/>
          <p:nvPr/>
        </p:nvSpPr>
        <p:spPr>
          <a:xfrm>
            <a:off x="672661" y="2497355"/>
            <a:ext cx="1629105" cy="574616"/>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200" b="1" dirty="0">
                <a:latin typeface="Times New Roman" pitchFamily="18" charset="0"/>
                <a:cs typeface="Times New Roman" pitchFamily="18" charset="0"/>
              </a:rPr>
              <a:t>Yetkili </a:t>
            </a:r>
            <a:r>
              <a:rPr lang="tr-TR" sz="1200" b="1" dirty="0" smtClean="0">
                <a:latin typeface="Times New Roman" pitchFamily="18" charset="0"/>
                <a:cs typeface="Times New Roman" pitchFamily="18" charset="0"/>
              </a:rPr>
              <a:t>Personel</a:t>
            </a:r>
          </a:p>
          <a:p>
            <a:pPr algn="ctr"/>
            <a:r>
              <a:rPr lang="tr-TR" sz="1200" b="1" dirty="0" smtClean="0">
                <a:latin typeface="Times New Roman" pitchFamily="18" charset="0"/>
                <a:cs typeface="Times New Roman" pitchFamily="18" charset="0"/>
              </a:rPr>
              <a:t>Gelen Evrak</a:t>
            </a:r>
            <a:endParaRPr lang="tr-TR" sz="1200" b="1" dirty="0">
              <a:latin typeface="Times New Roman" pitchFamily="18" charset="0"/>
              <a:cs typeface="Times New Roman" pitchFamily="18" charset="0"/>
            </a:endParaRPr>
          </a:p>
        </p:txBody>
      </p:sp>
      <p:sp>
        <p:nvSpPr>
          <p:cNvPr id="12" name="15 Yuvarlatılmış Dikdörtgen"/>
          <p:cNvSpPr/>
          <p:nvPr/>
        </p:nvSpPr>
        <p:spPr>
          <a:xfrm>
            <a:off x="2617075" y="2496175"/>
            <a:ext cx="1608083" cy="55406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200" b="1" dirty="0">
                <a:latin typeface="Times New Roman" pitchFamily="18" charset="0"/>
                <a:cs typeface="Times New Roman" pitchFamily="18" charset="0"/>
              </a:rPr>
              <a:t>Birim Gelen </a:t>
            </a:r>
            <a:r>
              <a:rPr lang="tr-TR" sz="1200" b="1" dirty="0" smtClean="0">
                <a:latin typeface="Times New Roman" pitchFamily="18" charset="0"/>
                <a:cs typeface="Times New Roman" pitchFamily="18" charset="0"/>
              </a:rPr>
              <a:t>Evrak</a:t>
            </a:r>
          </a:p>
          <a:p>
            <a:pPr algn="ctr"/>
            <a:r>
              <a:rPr lang="tr-TR" sz="1200" b="1" dirty="0" smtClean="0">
                <a:latin typeface="Times New Roman" pitchFamily="18" charset="0"/>
                <a:cs typeface="Times New Roman" pitchFamily="18" charset="0"/>
              </a:rPr>
              <a:t>Kayıt Kullanıcısı</a:t>
            </a:r>
          </a:p>
        </p:txBody>
      </p:sp>
      <p:cxnSp>
        <p:nvCxnSpPr>
          <p:cNvPr id="15" name="30 Düz Ok Bağlayıcısı"/>
          <p:cNvCxnSpPr/>
          <p:nvPr/>
        </p:nvCxnSpPr>
        <p:spPr>
          <a:xfrm>
            <a:off x="3402782" y="3371905"/>
            <a:ext cx="0" cy="0"/>
          </a:xfrm>
          <a:prstGeom prst="straightConnector1">
            <a:avLst/>
          </a:prstGeom>
          <a:ln>
            <a:tailEnd type="arrow"/>
          </a:ln>
        </p:spPr>
        <p:style>
          <a:lnRef idx="1">
            <a:schemeClr val="accent1"/>
          </a:lnRef>
          <a:fillRef idx="3">
            <a:schemeClr val="accent1"/>
          </a:fillRef>
          <a:effectRef idx="2">
            <a:schemeClr val="accent1"/>
          </a:effectRef>
          <a:fontRef idx="minor">
            <a:schemeClr val="lt1"/>
          </a:fontRef>
        </p:style>
      </p:cxnSp>
      <p:sp>
        <p:nvSpPr>
          <p:cNvPr id="21" name="43 Yuvarlatılmış Dikdörtgen"/>
          <p:cNvSpPr/>
          <p:nvPr/>
        </p:nvSpPr>
        <p:spPr>
          <a:xfrm>
            <a:off x="689338" y="5048904"/>
            <a:ext cx="1656184" cy="288032"/>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b="1" dirty="0">
                <a:latin typeface="Times New Roman" pitchFamily="18" charset="0"/>
                <a:cs typeface="Times New Roman" pitchFamily="18" charset="0"/>
              </a:rPr>
              <a:t>KAYIT</a:t>
            </a:r>
          </a:p>
        </p:txBody>
      </p:sp>
      <p:sp>
        <p:nvSpPr>
          <p:cNvPr id="23" name="45 Yuvarlatılmış Dikdörtgen"/>
          <p:cNvSpPr/>
          <p:nvPr/>
        </p:nvSpPr>
        <p:spPr>
          <a:xfrm>
            <a:off x="4931595" y="1952190"/>
            <a:ext cx="3667874" cy="523877"/>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600" b="1" dirty="0" smtClean="0">
                <a:latin typeface="Times New Roman" pitchFamily="18" charset="0"/>
                <a:cs typeface="Times New Roman" pitchFamily="18" charset="0"/>
              </a:rPr>
              <a:t>Giden Evrak Oluşturma ve Akış Başlatma</a:t>
            </a:r>
            <a:endParaRPr lang="tr-TR" b="1" dirty="0">
              <a:latin typeface="Times New Roman" pitchFamily="18" charset="0"/>
              <a:cs typeface="Times New Roman" pitchFamily="18" charset="0"/>
            </a:endParaRPr>
          </a:p>
        </p:txBody>
      </p:sp>
      <p:sp>
        <p:nvSpPr>
          <p:cNvPr id="25" name="47 Yuvarlatılmış Dikdörtgen"/>
          <p:cNvSpPr/>
          <p:nvPr/>
        </p:nvSpPr>
        <p:spPr>
          <a:xfrm>
            <a:off x="4941869" y="2795482"/>
            <a:ext cx="3647327" cy="286762"/>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600" b="1" dirty="0" smtClean="0">
                <a:latin typeface="Times New Roman" pitchFamily="18" charset="0"/>
                <a:cs typeface="Times New Roman" pitchFamily="18" charset="0"/>
              </a:rPr>
              <a:t>Müdür Onayına Sunma</a:t>
            </a:r>
            <a:endParaRPr lang="tr-TR" sz="1600" b="1" dirty="0">
              <a:latin typeface="Times New Roman" pitchFamily="18" charset="0"/>
              <a:cs typeface="Times New Roman" pitchFamily="18" charset="0"/>
            </a:endParaRPr>
          </a:p>
        </p:txBody>
      </p:sp>
      <p:sp>
        <p:nvSpPr>
          <p:cNvPr id="27" name="49 Yuvarlatılmış Dikdörtgen"/>
          <p:cNvSpPr/>
          <p:nvPr/>
        </p:nvSpPr>
        <p:spPr>
          <a:xfrm>
            <a:off x="4921321" y="3402811"/>
            <a:ext cx="3657600" cy="573283"/>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600" b="1" dirty="0" smtClean="0">
                <a:latin typeface="Times New Roman" pitchFamily="18" charset="0"/>
                <a:cs typeface="Times New Roman" pitchFamily="18" charset="0"/>
              </a:rPr>
              <a:t>Onay Sonrası Gözden Geçirme ve Gönderme</a:t>
            </a:r>
            <a:endParaRPr lang="tr-TR" sz="1600" b="1" dirty="0">
              <a:latin typeface="Times New Roman" pitchFamily="18" charset="0"/>
              <a:cs typeface="Times New Roman" pitchFamily="18" charset="0"/>
            </a:endParaRPr>
          </a:p>
        </p:txBody>
      </p:sp>
      <p:sp>
        <p:nvSpPr>
          <p:cNvPr id="31" name="64 Yuvarlatılmış Dikdörtgen"/>
          <p:cNvSpPr/>
          <p:nvPr/>
        </p:nvSpPr>
        <p:spPr>
          <a:xfrm>
            <a:off x="4945861" y="4309076"/>
            <a:ext cx="1619326" cy="43204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b="1" dirty="0">
                <a:latin typeface="Times New Roman" pitchFamily="18" charset="0"/>
                <a:cs typeface="Times New Roman" pitchFamily="18" charset="0"/>
              </a:rPr>
              <a:t>DYS </a:t>
            </a:r>
            <a:r>
              <a:rPr lang="tr-TR" b="1" dirty="0" smtClean="0">
                <a:latin typeface="Times New Roman" pitchFamily="18" charset="0"/>
                <a:cs typeface="Times New Roman" pitchFamily="18" charset="0"/>
              </a:rPr>
              <a:t>İçi</a:t>
            </a:r>
            <a:endParaRPr lang="tr-TR" b="1" dirty="0">
              <a:latin typeface="Times New Roman" pitchFamily="18" charset="0"/>
              <a:cs typeface="Times New Roman" pitchFamily="18" charset="0"/>
            </a:endParaRPr>
          </a:p>
        </p:txBody>
      </p:sp>
      <p:sp>
        <p:nvSpPr>
          <p:cNvPr id="32" name="65 Yuvarlatılmış Dikdörtgen"/>
          <p:cNvSpPr/>
          <p:nvPr/>
        </p:nvSpPr>
        <p:spPr>
          <a:xfrm>
            <a:off x="6931085" y="4298804"/>
            <a:ext cx="1617014" cy="43204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600" b="1" dirty="0" smtClean="0">
                <a:latin typeface="Times New Roman" pitchFamily="18" charset="0"/>
                <a:cs typeface="Times New Roman" pitchFamily="18" charset="0"/>
              </a:rPr>
              <a:t>DYS Dışı</a:t>
            </a:r>
            <a:endParaRPr lang="tr-TR" sz="1600" b="1" dirty="0">
              <a:latin typeface="Times New Roman" pitchFamily="18" charset="0"/>
              <a:cs typeface="Times New Roman" pitchFamily="18" charset="0"/>
            </a:endParaRPr>
          </a:p>
        </p:txBody>
      </p:sp>
      <p:sp>
        <p:nvSpPr>
          <p:cNvPr id="38" name="92 Yuvarlatılmış Dikdörtgen"/>
          <p:cNvSpPr/>
          <p:nvPr/>
        </p:nvSpPr>
        <p:spPr>
          <a:xfrm>
            <a:off x="698643" y="3484647"/>
            <a:ext cx="1602768" cy="1159272"/>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200" b="1" dirty="0" smtClean="0">
                <a:latin typeface="Times New Roman" pitchFamily="18" charset="0"/>
                <a:cs typeface="Times New Roman" pitchFamily="18" charset="0"/>
              </a:rPr>
              <a:t>Müdür Yardımcısı</a:t>
            </a:r>
          </a:p>
          <a:p>
            <a:pPr algn="ctr"/>
            <a:r>
              <a:rPr lang="tr-TR" sz="1200" b="1" dirty="0" smtClean="0">
                <a:latin typeface="Times New Roman" pitchFamily="18" charset="0"/>
                <a:cs typeface="Times New Roman" pitchFamily="18" charset="0"/>
              </a:rPr>
              <a:t>-------------------------</a:t>
            </a:r>
          </a:p>
          <a:p>
            <a:pPr algn="ctr"/>
            <a:r>
              <a:rPr lang="tr-TR" sz="1200" b="1" dirty="0" smtClean="0">
                <a:solidFill>
                  <a:srgbClr val="FF0000"/>
                </a:solidFill>
                <a:latin typeface="Times New Roman" pitchFamily="18" charset="0"/>
                <a:cs typeface="Times New Roman" pitchFamily="18" charset="0"/>
              </a:rPr>
              <a:t>Kurumda Müdür Yardımcısı yoksa</a:t>
            </a:r>
          </a:p>
          <a:p>
            <a:pPr algn="ctr"/>
            <a:r>
              <a:rPr lang="tr-TR" sz="1200" b="1" dirty="0" smtClean="0">
                <a:latin typeface="Times New Roman" pitchFamily="18" charset="0"/>
                <a:cs typeface="Times New Roman" pitchFamily="18" charset="0"/>
              </a:rPr>
              <a:t>-------------------------</a:t>
            </a:r>
          </a:p>
          <a:p>
            <a:pPr algn="ctr"/>
            <a:r>
              <a:rPr lang="tr-TR" sz="1200" b="1" dirty="0" smtClean="0">
                <a:latin typeface="Times New Roman" pitchFamily="18" charset="0"/>
                <a:cs typeface="Times New Roman" pitchFamily="18" charset="0"/>
              </a:rPr>
              <a:t>Müdür</a:t>
            </a:r>
            <a:endParaRPr lang="tr-TR" sz="1200" b="1" dirty="0">
              <a:latin typeface="Times New Roman" pitchFamily="18" charset="0"/>
              <a:cs typeface="Times New Roman" pitchFamily="18" charset="0"/>
            </a:endParaRPr>
          </a:p>
        </p:txBody>
      </p:sp>
      <p:sp>
        <p:nvSpPr>
          <p:cNvPr id="46" name="Metin kutusu 5"/>
          <p:cNvSpPr txBox="1"/>
          <p:nvPr/>
        </p:nvSpPr>
        <p:spPr>
          <a:xfrm>
            <a:off x="1241099" y="432988"/>
            <a:ext cx="737892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DYS İŞ AKIŞ ŞEMASI</a:t>
            </a:r>
          </a:p>
        </p:txBody>
      </p:sp>
      <p:pic>
        <p:nvPicPr>
          <p:cNvPr id="47" name="Resim 4"/>
          <p:cNvPicPr>
            <a:picLocks noChangeAspect="1"/>
          </p:cNvPicPr>
          <p:nvPr/>
        </p:nvPicPr>
        <p:blipFill rotWithShape="1">
          <a:blip r:embed="rId2">
            <a:extLst>
              <a:ext uri="{28A0092B-C50C-407E-A947-70E740481C1C}">
                <a14:useLocalDpi xmlns:a14="http://schemas.microsoft.com/office/drawing/2010/main" xmlns="" val="0"/>
              </a:ext>
            </a:extLst>
          </a:blip>
          <a:srcRect l="5980" r="4964" b="10881"/>
          <a:stretch/>
        </p:blipFill>
        <p:spPr>
          <a:xfrm>
            <a:off x="554779" y="0"/>
            <a:ext cx="1118190" cy="1248861"/>
          </a:xfrm>
          <a:prstGeom prst="rect">
            <a:avLst/>
          </a:prstGeom>
        </p:spPr>
      </p:pic>
      <p:sp>
        <p:nvSpPr>
          <p:cNvPr id="49" name="48 Aşağı Ok"/>
          <p:cNvSpPr/>
          <p:nvPr/>
        </p:nvSpPr>
        <p:spPr>
          <a:xfrm>
            <a:off x="1530849" y="1695236"/>
            <a:ext cx="123290" cy="184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49 Aşağı Ok"/>
          <p:cNvSpPr/>
          <p:nvPr/>
        </p:nvSpPr>
        <p:spPr>
          <a:xfrm>
            <a:off x="3357937" y="1693523"/>
            <a:ext cx="123290" cy="184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50 Aşağı Ok"/>
          <p:cNvSpPr/>
          <p:nvPr/>
        </p:nvSpPr>
        <p:spPr>
          <a:xfrm>
            <a:off x="1529608" y="2248328"/>
            <a:ext cx="123290" cy="184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51 Aşağı Ok"/>
          <p:cNvSpPr/>
          <p:nvPr/>
        </p:nvSpPr>
        <p:spPr>
          <a:xfrm>
            <a:off x="3335676" y="2246615"/>
            <a:ext cx="123290" cy="184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53 Sol Ok"/>
          <p:cNvSpPr/>
          <p:nvPr/>
        </p:nvSpPr>
        <p:spPr>
          <a:xfrm>
            <a:off x="2314522" y="2701160"/>
            <a:ext cx="260512" cy="1471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54 Aşağı Ok"/>
          <p:cNvSpPr/>
          <p:nvPr/>
        </p:nvSpPr>
        <p:spPr>
          <a:xfrm>
            <a:off x="1513603" y="3136925"/>
            <a:ext cx="123290" cy="184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57 Aşağı Ok"/>
          <p:cNvSpPr/>
          <p:nvPr/>
        </p:nvSpPr>
        <p:spPr>
          <a:xfrm>
            <a:off x="1398875" y="4748255"/>
            <a:ext cx="123290" cy="184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 name="59 Aşağı Ok"/>
          <p:cNvSpPr/>
          <p:nvPr/>
        </p:nvSpPr>
        <p:spPr>
          <a:xfrm>
            <a:off x="6787793" y="1722633"/>
            <a:ext cx="123290" cy="184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 name="60 Aşağı Ok"/>
          <p:cNvSpPr/>
          <p:nvPr/>
        </p:nvSpPr>
        <p:spPr>
          <a:xfrm>
            <a:off x="6777519" y="2544566"/>
            <a:ext cx="123290" cy="184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61 Aşağı Ok"/>
          <p:cNvSpPr/>
          <p:nvPr/>
        </p:nvSpPr>
        <p:spPr>
          <a:xfrm>
            <a:off x="6765533" y="3169577"/>
            <a:ext cx="123290" cy="184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 name="62 Aşağı Ok"/>
          <p:cNvSpPr/>
          <p:nvPr/>
        </p:nvSpPr>
        <p:spPr>
          <a:xfrm>
            <a:off x="7606302" y="4051442"/>
            <a:ext cx="123290" cy="184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 name="63 Aşağı Ok"/>
          <p:cNvSpPr/>
          <p:nvPr/>
        </p:nvSpPr>
        <p:spPr>
          <a:xfrm>
            <a:off x="5746679" y="4051442"/>
            <a:ext cx="123290" cy="184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 name="64 Yuvarlatılmış Dikdörtgen"/>
          <p:cNvSpPr/>
          <p:nvPr/>
        </p:nvSpPr>
        <p:spPr>
          <a:xfrm>
            <a:off x="6927061" y="5006006"/>
            <a:ext cx="1619326" cy="439297"/>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200" b="1" dirty="0" smtClean="0">
                <a:latin typeface="Times New Roman" pitchFamily="18" charset="0"/>
                <a:cs typeface="Times New Roman" pitchFamily="18" charset="0"/>
              </a:rPr>
              <a:t>Birim Giden Evrak Kayıt </a:t>
            </a:r>
            <a:r>
              <a:rPr lang="tr-TR" sz="1200" b="1" dirty="0" err="1" smtClean="0">
                <a:latin typeface="Times New Roman" pitchFamily="18" charset="0"/>
                <a:cs typeface="Times New Roman" pitchFamily="18" charset="0"/>
              </a:rPr>
              <a:t>Kulanıcısı</a:t>
            </a:r>
            <a:endParaRPr lang="tr-TR" sz="1200" b="1" dirty="0">
              <a:latin typeface="Times New Roman" pitchFamily="18" charset="0"/>
              <a:cs typeface="Times New Roman" pitchFamily="18" charset="0"/>
            </a:endParaRPr>
          </a:p>
        </p:txBody>
      </p:sp>
      <p:sp>
        <p:nvSpPr>
          <p:cNvPr id="68" name="67 Aşağı Ok"/>
          <p:cNvSpPr/>
          <p:nvPr/>
        </p:nvSpPr>
        <p:spPr>
          <a:xfrm>
            <a:off x="7604590" y="4768920"/>
            <a:ext cx="123290" cy="184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47367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57547" y="1474619"/>
            <a:ext cx="7931650" cy="4462760"/>
          </a:xfrm>
          <a:prstGeom prst="rect">
            <a:avLst/>
          </a:prstGeom>
          <a:noFill/>
        </p:spPr>
        <p:txBody>
          <a:bodyPr wrap="square" rtlCol="0">
            <a:spAutoFit/>
          </a:bodyPr>
          <a:lstStyle/>
          <a:p>
            <a:r>
              <a:rPr lang="tr-TR" sz="2400" b="1" dirty="0" smtClean="0">
                <a:solidFill>
                  <a:srgbClr val="002060"/>
                </a:solidFill>
                <a:latin typeface="Times New Roman" pitchFamily="18" charset="0"/>
                <a:cs typeface="Times New Roman" pitchFamily="18" charset="0"/>
              </a:rPr>
              <a:t>Müdürlüğümüze bağlı okul ve kurumlarda görevli Müdür ve Müdür Yardımcılarına aşağıdaki roller tanımlanmıştır:</a:t>
            </a:r>
          </a:p>
          <a:p>
            <a:r>
              <a:rPr lang="tr-TR" sz="1600" b="1" dirty="0" smtClean="0">
                <a:solidFill>
                  <a:srgbClr val="002060"/>
                </a:solidFill>
                <a:latin typeface="Times New Roman" pitchFamily="18" charset="0"/>
                <a:cs typeface="Times New Roman" pitchFamily="18" charset="0"/>
              </a:rPr>
              <a:t>(Müdür ve Müdür Yardımcıları sistemde iken, roller arasında geçiş yapabilir ve geçiş yaptığı rollerin görevlerini yapabilir)</a:t>
            </a:r>
          </a:p>
          <a:p>
            <a:endParaRPr lang="tr-TR" sz="2400" b="1" dirty="0" smtClean="0">
              <a:solidFill>
                <a:srgbClr val="002060"/>
              </a:solidFill>
              <a:latin typeface="Times New Roman" pitchFamily="18" charset="0"/>
              <a:cs typeface="Times New Roman" pitchFamily="18" charset="0"/>
            </a:endParaRPr>
          </a:p>
          <a:p>
            <a:r>
              <a:rPr lang="tr-TR" sz="1200" b="1" dirty="0" smtClean="0">
                <a:solidFill>
                  <a:srgbClr val="0070C0"/>
                </a:solidFill>
                <a:latin typeface="Times New Roman" pitchFamily="18" charset="0"/>
                <a:cs typeface="Times New Roman" pitchFamily="18" charset="0"/>
              </a:rPr>
              <a:t>İLK VE ORTAOKULLARDA;</a:t>
            </a:r>
          </a:p>
          <a:p>
            <a:r>
              <a:rPr lang="tr-TR" sz="1200" b="1" dirty="0" smtClean="0">
                <a:solidFill>
                  <a:srgbClr val="FF0000"/>
                </a:solidFill>
                <a:latin typeface="Times New Roman" pitchFamily="18" charset="0"/>
                <a:cs typeface="Times New Roman" pitchFamily="18" charset="0"/>
              </a:rPr>
              <a:t>Müdürün Rolleri: </a:t>
            </a:r>
            <a:r>
              <a:rPr lang="tr-TR" sz="1200" b="1" dirty="0" smtClean="0">
                <a:solidFill>
                  <a:srgbClr val="002060"/>
                </a:solidFill>
                <a:latin typeface="Times New Roman" pitchFamily="18" charset="0"/>
                <a:cs typeface="Times New Roman" pitchFamily="18" charset="0"/>
              </a:rPr>
              <a:t>Okul Müdürü, Yetkili </a:t>
            </a:r>
            <a:r>
              <a:rPr lang="tr-TR" sz="1200" b="1" dirty="0" err="1" smtClean="0">
                <a:solidFill>
                  <a:srgbClr val="002060"/>
                </a:solidFill>
                <a:latin typeface="Times New Roman" pitchFamily="18" charset="0"/>
                <a:cs typeface="Times New Roman" pitchFamily="18" charset="0"/>
              </a:rPr>
              <a:t>Presonel</a:t>
            </a:r>
            <a:r>
              <a:rPr lang="tr-TR" sz="1200" b="1" dirty="0" smtClean="0">
                <a:solidFill>
                  <a:srgbClr val="002060"/>
                </a:solidFill>
                <a:latin typeface="Times New Roman" pitchFamily="18" charset="0"/>
                <a:cs typeface="Times New Roman" pitchFamily="18" charset="0"/>
              </a:rPr>
              <a:t> Gelen Evrak, Birim Gelen Evrak Kayıt Kullanıcısı, Birim Giden Evrak Kayıt Kullanıcısı</a:t>
            </a:r>
          </a:p>
          <a:p>
            <a:r>
              <a:rPr lang="tr-TR" sz="1200" b="1" dirty="0" smtClean="0">
                <a:solidFill>
                  <a:srgbClr val="FF0000"/>
                </a:solidFill>
                <a:latin typeface="Times New Roman" pitchFamily="18" charset="0"/>
                <a:cs typeface="Times New Roman" pitchFamily="18" charset="0"/>
              </a:rPr>
              <a:t>Birinci Müdür Yardımcısı’nın Rolleri: </a:t>
            </a:r>
            <a:r>
              <a:rPr lang="tr-TR" sz="1200" b="1" dirty="0" smtClean="0">
                <a:solidFill>
                  <a:srgbClr val="002060"/>
                </a:solidFill>
                <a:latin typeface="Times New Roman" pitchFamily="18" charset="0"/>
                <a:cs typeface="Times New Roman" pitchFamily="18" charset="0"/>
              </a:rPr>
              <a:t>Müdür Yardımcısı, Yetkili </a:t>
            </a:r>
            <a:r>
              <a:rPr lang="tr-TR" sz="1200" b="1" dirty="0" err="1" smtClean="0">
                <a:solidFill>
                  <a:srgbClr val="002060"/>
                </a:solidFill>
                <a:latin typeface="Times New Roman" pitchFamily="18" charset="0"/>
                <a:cs typeface="Times New Roman" pitchFamily="18" charset="0"/>
              </a:rPr>
              <a:t>Presonel</a:t>
            </a:r>
            <a:r>
              <a:rPr lang="tr-TR" sz="1200" b="1" dirty="0" smtClean="0">
                <a:solidFill>
                  <a:srgbClr val="002060"/>
                </a:solidFill>
                <a:latin typeface="Times New Roman" pitchFamily="18" charset="0"/>
                <a:cs typeface="Times New Roman" pitchFamily="18" charset="0"/>
              </a:rPr>
              <a:t> Gelen Evrak, Birim Gelen Evrak Kayıt Kullanıcısı, Birim Giden Evrak Kayıt Kullanıcısı</a:t>
            </a:r>
          </a:p>
          <a:p>
            <a:r>
              <a:rPr lang="tr-TR" sz="1200" b="1" dirty="0" smtClean="0">
                <a:solidFill>
                  <a:srgbClr val="FF0000"/>
                </a:solidFill>
                <a:latin typeface="Times New Roman" pitchFamily="18" charset="0"/>
                <a:cs typeface="Times New Roman" pitchFamily="18" charset="0"/>
              </a:rPr>
              <a:t>İkinci  Müdür Yardımcısı’nın Rolleri: </a:t>
            </a:r>
            <a:r>
              <a:rPr lang="tr-TR" sz="1200" b="1" dirty="0" smtClean="0">
                <a:solidFill>
                  <a:srgbClr val="002060"/>
                </a:solidFill>
                <a:latin typeface="Times New Roman" pitchFamily="18" charset="0"/>
                <a:cs typeface="Times New Roman" pitchFamily="18" charset="0"/>
              </a:rPr>
              <a:t>Müdür Yardımcısı</a:t>
            </a:r>
          </a:p>
          <a:p>
            <a:endParaRPr lang="tr-TR" sz="1200" b="1" dirty="0" smtClean="0">
              <a:solidFill>
                <a:srgbClr val="002060"/>
              </a:solidFill>
              <a:latin typeface="Times New Roman" pitchFamily="18" charset="0"/>
              <a:cs typeface="Times New Roman" pitchFamily="18" charset="0"/>
            </a:endParaRPr>
          </a:p>
          <a:p>
            <a:r>
              <a:rPr lang="tr-TR" sz="1200" b="1" dirty="0" smtClean="0">
                <a:solidFill>
                  <a:srgbClr val="0070C0"/>
                </a:solidFill>
                <a:latin typeface="Times New Roman" pitchFamily="18" charset="0"/>
                <a:cs typeface="Times New Roman" pitchFamily="18" charset="0"/>
              </a:rPr>
              <a:t>LİSELERDE;</a:t>
            </a:r>
          </a:p>
          <a:p>
            <a:r>
              <a:rPr lang="tr-TR" sz="1200" b="1" dirty="0" smtClean="0">
                <a:solidFill>
                  <a:srgbClr val="FF0000"/>
                </a:solidFill>
                <a:latin typeface="Times New Roman" pitchFamily="18" charset="0"/>
                <a:cs typeface="Times New Roman" pitchFamily="18" charset="0"/>
              </a:rPr>
              <a:t>Müdürün Rolleri: </a:t>
            </a:r>
            <a:r>
              <a:rPr lang="tr-TR" sz="1200" b="1" dirty="0" smtClean="0">
                <a:solidFill>
                  <a:srgbClr val="002060"/>
                </a:solidFill>
                <a:latin typeface="Times New Roman" pitchFamily="18" charset="0"/>
                <a:cs typeface="Times New Roman" pitchFamily="18" charset="0"/>
              </a:rPr>
              <a:t>Okul Müdürü, Yetkili </a:t>
            </a:r>
            <a:r>
              <a:rPr lang="tr-TR" sz="1200" b="1" dirty="0" err="1" smtClean="0">
                <a:solidFill>
                  <a:srgbClr val="002060"/>
                </a:solidFill>
                <a:latin typeface="Times New Roman" pitchFamily="18" charset="0"/>
                <a:cs typeface="Times New Roman" pitchFamily="18" charset="0"/>
              </a:rPr>
              <a:t>Presonel</a:t>
            </a:r>
            <a:r>
              <a:rPr lang="tr-TR" sz="1200" b="1" dirty="0" smtClean="0">
                <a:solidFill>
                  <a:srgbClr val="002060"/>
                </a:solidFill>
                <a:latin typeface="Times New Roman" pitchFamily="18" charset="0"/>
                <a:cs typeface="Times New Roman" pitchFamily="18" charset="0"/>
              </a:rPr>
              <a:t> Gelen Evrak, Birim Gelen Evrak Kayıt Kullanıcısı, Birim Giden Evrak Kayıt Kullanıcısı</a:t>
            </a:r>
          </a:p>
          <a:p>
            <a:r>
              <a:rPr lang="tr-TR" sz="1200" b="1" dirty="0" smtClean="0">
                <a:solidFill>
                  <a:srgbClr val="FF0000"/>
                </a:solidFill>
                <a:latin typeface="Times New Roman" pitchFamily="18" charset="0"/>
                <a:cs typeface="Times New Roman" pitchFamily="18" charset="0"/>
              </a:rPr>
              <a:t>Müdür Baş Yardımcısı’nın Rolleri: </a:t>
            </a:r>
            <a:r>
              <a:rPr lang="tr-TR" sz="1200" b="1" dirty="0" smtClean="0">
                <a:solidFill>
                  <a:srgbClr val="002060"/>
                </a:solidFill>
                <a:latin typeface="Times New Roman" pitchFamily="18" charset="0"/>
                <a:cs typeface="Times New Roman" pitchFamily="18" charset="0"/>
              </a:rPr>
              <a:t>Müdür Baş Yardımcısı, Yetkili </a:t>
            </a:r>
            <a:r>
              <a:rPr lang="tr-TR" sz="1200" b="1" dirty="0" err="1" smtClean="0">
                <a:solidFill>
                  <a:srgbClr val="002060"/>
                </a:solidFill>
                <a:latin typeface="Times New Roman" pitchFamily="18" charset="0"/>
                <a:cs typeface="Times New Roman" pitchFamily="18" charset="0"/>
              </a:rPr>
              <a:t>Presonel</a:t>
            </a:r>
            <a:r>
              <a:rPr lang="tr-TR" sz="1200" b="1" dirty="0" smtClean="0">
                <a:solidFill>
                  <a:srgbClr val="002060"/>
                </a:solidFill>
                <a:latin typeface="Times New Roman" pitchFamily="18" charset="0"/>
                <a:cs typeface="Times New Roman" pitchFamily="18" charset="0"/>
              </a:rPr>
              <a:t> Gelen Evrak, Birim Gelen Evrak Kayıt Kullanıcısı, Birim Giden Evrak Kayıt Kullanıcısı</a:t>
            </a:r>
          </a:p>
          <a:p>
            <a:r>
              <a:rPr lang="tr-TR" sz="1200" b="1" dirty="0" smtClean="0">
                <a:solidFill>
                  <a:srgbClr val="FF0000"/>
                </a:solidFill>
                <a:latin typeface="Times New Roman" pitchFamily="18" charset="0"/>
                <a:cs typeface="Times New Roman" pitchFamily="18" charset="0"/>
              </a:rPr>
              <a:t>Birinci Müdür Yardımcısı’nın Rolleri: </a:t>
            </a:r>
            <a:r>
              <a:rPr lang="tr-TR" sz="1200" b="1" dirty="0" smtClean="0">
                <a:solidFill>
                  <a:srgbClr val="002060"/>
                </a:solidFill>
                <a:latin typeface="Times New Roman" pitchFamily="18" charset="0"/>
                <a:cs typeface="Times New Roman" pitchFamily="18" charset="0"/>
              </a:rPr>
              <a:t>Müdür Yardımcısı</a:t>
            </a:r>
          </a:p>
          <a:p>
            <a:r>
              <a:rPr lang="tr-TR" sz="1200" b="1" dirty="0" smtClean="0">
                <a:solidFill>
                  <a:srgbClr val="FF0000"/>
                </a:solidFill>
                <a:latin typeface="Times New Roman" pitchFamily="18" charset="0"/>
                <a:cs typeface="Times New Roman" pitchFamily="18" charset="0"/>
              </a:rPr>
              <a:t>İkinci  Müdür Yardımcısı’nın Rolleri: </a:t>
            </a:r>
            <a:r>
              <a:rPr lang="tr-TR" sz="1200" b="1" dirty="0" smtClean="0">
                <a:solidFill>
                  <a:srgbClr val="002060"/>
                </a:solidFill>
                <a:latin typeface="Times New Roman" pitchFamily="18" charset="0"/>
                <a:cs typeface="Times New Roman" pitchFamily="18" charset="0"/>
              </a:rPr>
              <a:t>Müdür Yardımcısı</a:t>
            </a:r>
          </a:p>
          <a:p>
            <a:endParaRPr lang="tr-TR" sz="1200" b="1" dirty="0" smtClean="0">
              <a:solidFill>
                <a:srgbClr val="002060"/>
              </a:solidFill>
              <a:latin typeface="Times New Roman" pitchFamily="18" charset="0"/>
              <a:cs typeface="Times New Roman" pitchFamily="18" charset="0"/>
            </a:endParaRPr>
          </a:p>
        </p:txBody>
      </p:sp>
      <p:sp>
        <p:nvSpPr>
          <p:cNvPr id="7" name="Metin kutusu 5"/>
          <p:cNvSpPr txBox="1"/>
          <p:nvPr/>
        </p:nvSpPr>
        <p:spPr>
          <a:xfrm>
            <a:off x="1241099" y="432988"/>
            <a:ext cx="737892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ROLLER</a:t>
            </a:r>
          </a:p>
        </p:txBody>
      </p:sp>
      <p:pic>
        <p:nvPicPr>
          <p:cNvPr id="9" name="Resim 4"/>
          <p:cNvPicPr>
            <a:picLocks noChangeAspect="1"/>
          </p:cNvPicPr>
          <p:nvPr/>
        </p:nvPicPr>
        <p:blipFill rotWithShape="1">
          <a:blip r:embed="rId2">
            <a:extLst>
              <a:ext uri="{28A0092B-C50C-407E-A947-70E740481C1C}">
                <a14:useLocalDpi xmlns:a14="http://schemas.microsoft.com/office/drawing/2010/main" xmlns="" val="0"/>
              </a:ext>
            </a:extLst>
          </a:blip>
          <a:srcRect l="5980" r="4964" b="10881"/>
          <a:stretch/>
        </p:blipFill>
        <p:spPr>
          <a:xfrm>
            <a:off x="554779" y="0"/>
            <a:ext cx="1118190" cy="1248861"/>
          </a:xfrm>
          <a:prstGeom prst="rect">
            <a:avLst/>
          </a:prstGeom>
        </p:spPr>
      </p:pic>
    </p:spTree>
    <p:extLst>
      <p:ext uri="{BB962C8B-B14F-4D97-AF65-F5344CB8AC3E}">
        <p14:creationId xmlns:p14="http://schemas.microsoft.com/office/powerpoint/2010/main" xmlns="" val="2382875561"/>
      </p:ext>
    </p:extLst>
  </p:cSld>
  <p:clrMapOvr>
    <a:masterClrMapping/>
  </p:clrMapOvr>
  <mc:AlternateContent xmlns:mc="http://schemas.openxmlformats.org/markup-compatibility/2006">
    <mc:Choice xmlns:p14="http://schemas.microsoft.com/office/powerpoint/2010/main" xmlns="" Requires="p14">
      <p:transition spd="slow">
        <p14:ferris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5"/>
          <p:cNvSpPr txBox="1"/>
          <p:nvPr/>
        </p:nvSpPr>
        <p:spPr>
          <a:xfrm>
            <a:off x="1241099" y="432988"/>
            <a:ext cx="737892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ROLLER</a:t>
            </a:r>
          </a:p>
        </p:txBody>
      </p:sp>
      <p:pic>
        <p:nvPicPr>
          <p:cNvPr id="9" name="Resim 4"/>
          <p:cNvPicPr>
            <a:picLocks noChangeAspect="1"/>
          </p:cNvPicPr>
          <p:nvPr/>
        </p:nvPicPr>
        <p:blipFill rotWithShape="1">
          <a:blip r:embed="rId2">
            <a:extLst>
              <a:ext uri="{28A0092B-C50C-407E-A947-70E740481C1C}">
                <a14:useLocalDpi xmlns:a14="http://schemas.microsoft.com/office/drawing/2010/main" xmlns="" val="0"/>
              </a:ext>
            </a:extLst>
          </a:blip>
          <a:srcRect l="5980" r="4964" b="10881"/>
          <a:stretch/>
        </p:blipFill>
        <p:spPr>
          <a:xfrm>
            <a:off x="554779" y="0"/>
            <a:ext cx="1118190" cy="1248861"/>
          </a:xfrm>
          <a:prstGeom prst="rect">
            <a:avLst/>
          </a:prstGeom>
        </p:spPr>
      </p:pic>
      <p:pic>
        <p:nvPicPr>
          <p:cNvPr id="1026" name="Picture 2" descr="C:\Users\SEDAT\Desktop\3.jpg"/>
          <p:cNvPicPr>
            <a:picLocks noChangeAspect="1" noChangeArrowheads="1"/>
          </p:cNvPicPr>
          <p:nvPr/>
        </p:nvPicPr>
        <p:blipFill>
          <a:blip r:embed="rId3"/>
          <a:srcRect/>
          <a:stretch>
            <a:fillRect/>
          </a:stretch>
        </p:blipFill>
        <p:spPr bwMode="auto">
          <a:xfrm>
            <a:off x="626724" y="1311229"/>
            <a:ext cx="7976522" cy="4329283"/>
          </a:xfrm>
          <a:prstGeom prst="rect">
            <a:avLst/>
          </a:prstGeom>
          <a:noFill/>
        </p:spPr>
      </p:pic>
      <p:sp>
        <p:nvSpPr>
          <p:cNvPr id="6" name="5 Metin kutusu"/>
          <p:cNvSpPr txBox="1"/>
          <p:nvPr/>
        </p:nvSpPr>
        <p:spPr>
          <a:xfrm>
            <a:off x="3102793" y="4335693"/>
            <a:ext cx="5301467"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err="1" smtClean="0">
                <a:solidFill>
                  <a:srgbClr val="FF0000"/>
                </a:solidFill>
                <a:latin typeface="Times New Roman" pitchFamily="18" charset="0"/>
                <a:cs typeface="Times New Roman" pitchFamily="18" charset="0"/>
              </a:rPr>
              <a:t>DYS’ye</a:t>
            </a:r>
            <a:r>
              <a:rPr lang="tr-TR" dirty="0" smtClean="0">
                <a:solidFill>
                  <a:srgbClr val="FF0000"/>
                </a:solidFill>
                <a:latin typeface="Times New Roman" pitchFamily="18" charset="0"/>
                <a:cs typeface="Times New Roman" pitchFamily="18" charset="0"/>
              </a:rPr>
              <a:t> ilk girişte yan tarafta bulunan Aktif Görevlendirmeler penceresindeki rollerin üzerine fare ile çift tıklanarak geçiş yapılabilir </a:t>
            </a:r>
          </a:p>
          <a:p>
            <a:endParaRPr lang="tr-TR" dirty="0">
              <a:latin typeface="Times New Roman" pitchFamily="18" charset="0"/>
              <a:cs typeface="Times New Roman" pitchFamily="18" charset="0"/>
            </a:endParaRPr>
          </a:p>
        </p:txBody>
      </p:sp>
      <p:sp>
        <p:nvSpPr>
          <p:cNvPr id="8" name="7 Sol Ok"/>
          <p:cNvSpPr/>
          <p:nvPr/>
        </p:nvSpPr>
        <p:spPr>
          <a:xfrm>
            <a:off x="2409114" y="4740164"/>
            <a:ext cx="565314" cy="304185"/>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382875561"/>
      </p:ext>
    </p:extLst>
  </p:cSld>
  <p:clrMapOvr>
    <a:masterClrMapping/>
  </p:clrMapOvr>
  <mc:AlternateContent xmlns:mc="http://schemas.openxmlformats.org/markup-compatibility/2006">
    <mc:Choice xmlns:p14="http://schemas.microsoft.com/office/powerpoint/2010/main" xmlns="" Requires="p14">
      <p:transition spd="slow">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57547" y="1474619"/>
            <a:ext cx="7931650" cy="4524315"/>
          </a:xfrm>
          <a:prstGeom prst="rect">
            <a:avLst/>
          </a:prstGeom>
          <a:noFill/>
        </p:spPr>
        <p:txBody>
          <a:bodyPr wrap="square" rtlCol="0">
            <a:spAutoFit/>
          </a:bodyPr>
          <a:lstStyle/>
          <a:p>
            <a:r>
              <a:rPr lang="tr-TR" sz="1200" b="1" dirty="0" smtClean="0">
                <a:solidFill>
                  <a:srgbClr val="FF0000"/>
                </a:solidFill>
                <a:latin typeface="Times New Roman" pitchFamily="18" charset="0"/>
                <a:cs typeface="Times New Roman" pitchFamily="18" charset="0"/>
              </a:rPr>
              <a:t>Okul Müdürü: </a:t>
            </a:r>
            <a:r>
              <a:rPr lang="tr-TR" sz="1200" b="1" dirty="0" smtClean="0">
                <a:solidFill>
                  <a:srgbClr val="002060"/>
                </a:solidFill>
                <a:latin typeface="Times New Roman" pitchFamily="18" charset="0"/>
                <a:cs typeface="Times New Roman" pitchFamily="18" charset="0"/>
              </a:rPr>
              <a:t>Müdür Yardımcıları tarafından hazırlanarak onaya sunulan belgeleri kontrol eder ve onaylar. Kurumda Müdür Yardımcısı yoksa belgeleri hazırlar, e-imza ile imzalar ve gönderir.</a:t>
            </a:r>
          </a:p>
          <a:p>
            <a:r>
              <a:rPr lang="tr-TR" sz="1200" b="1" dirty="0" smtClean="0">
                <a:solidFill>
                  <a:srgbClr val="FF0000"/>
                </a:solidFill>
                <a:latin typeface="Times New Roman" pitchFamily="18" charset="0"/>
                <a:cs typeface="Times New Roman" pitchFamily="18" charset="0"/>
              </a:rPr>
              <a:t>Müdür Baş Yardımcısı : </a:t>
            </a:r>
            <a:r>
              <a:rPr lang="tr-TR" sz="1200" b="1" dirty="0" smtClean="0">
                <a:solidFill>
                  <a:srgbClr val="002060"/>
                </a:solidFill>
                <a:latin typeface="Times New Roman" pitchFamily="18" charset="0"/>
                <a:cs typeface="Times New Roman" pitchFamily="18" charset="0"/>
              </a:rPr>
              <a:t>Onay listesine ismi eklenmişse Müdür Yardımcıları tarafından hazırlanarak müdür onayına sunulan belgeleri kontrol eder ve onaylar . Belgeleri kendisi  hazırladıysa, belgeleri Müdür onayına sunar; Müdürün onayladığı belgeleri kontrol ettikten sonra DYS içi ya da DYS Dışı gönderir. Kendisine havale edildi ise DYS içi veya DYS dışı gelen belgeleri işlem yapmak üzere kaydederek aktif işlerden düşürür.</a:t>
            </a:r>
          </a:p>
          <a:p>
            <a:r>
              <a:rPr lang="tr-TR" sz="1200" b="1" dirty="0" smtClean="0">
                <a:solidFill>
                  <a:srgbClr val="FF0000"/>
                </a:solidFill>
                <a:latin typeface="Times New Roman" pitchFamily="18" charset="0"/>
                <a:cs typeface="Times New Roman" pitchFamily="18" charset="0"/>
              </a:rPr>
              <a:t>Müdür Yardımcısı: </a:t>
            </a:r>
            <a:r>
              <a:rPr lang="tr-TR" sz="1200" b="1" dirty="0" smtClean="0">
                <a:solidFill>
                  <a:srgbClr val="002060"/>
                </a:solidFill>
                <a:latin typeface="Times New Roman" pitchFamily="18" charset="0"/>
                <a:cs typeface="Times New Roman" pitchFamily="18" charset="0"/>
              </a:rPr>
              <a:t>Belgeleri hazırlayarak Müdür onayına sunar. (Kurumda Müdür Başyardımcısı varsa onay listesine önce Müdür Başyardımcısı sonra Müdürü ekleyerek onaya sunar, belgeler  sırasıyla Müdür Başyardımcısı ve Müdür tarafından onaylanır). Onaylanan belgeleri kontrol ettikten sonra DYS içi ya da DYS Dışı gönderir. Kendisine havale edildi ise DYS içi veya DYS dışı gelen belgeleri işlem yapmak üzere kaydederek aktif işlerden düşürür.</a:t>
            </a:r>
          </a:p>
          <a:p>
            <a:r>
              <a:rPr lang="tr-TR" sz="1200" b="1" dirty="0" smtClean="0">
                <a:solidFill>
                  <a:srgbClr val="FF0000"/>
                </a:solidFill>
                <a:latin typeface="Times New Roman" pitchFamily="18" charset="0"/>
                <a:cs typeface="Times New Roman" pitchFamily="18" charset="0"/>
              </a:rPr>
              <a:t>Yetkili </a:t>
            </a:r>
            <a:r>
              <a:rPr lang="tr-TR" sz="1200" b="1" dirty="0" err="1" smtClean="0">
                <a:solidFill>
                  <a:srgbClr val="FF0000"/>
                </a:solidFill>
                <a:latin typeface="Times New Roman" pitchFamily="18" charset="0"/>
                <a:cs typeface="Times New Roman" pitchFamily="18" charset="0"/>
              </a:rPr>
              <a:t>Presonel</a:t>
            </a:r>
            <a:r>
              <a:rPr lang="tr-TR" sz="1200" b="1" dirty="0" smtClean="0">
                <a:solidFill>
                  <a:srgbClr val="FF0000"/>
                </a:solidFill>
                <a:latin typeface="Times New Roman" pitchFamily="18" charset="0"/>
                <a:cs typeface="Times New Roman" pitchFamily="18" charset="0"/>
              </a:rPr>
              <a:t> Gelen Evrak: </a:t>
            </a:r>
            <a:r>
              <a:rPr lang="tr-TR" sz="1200" b="1" dirty="0" smtClean="0">
                <a:solidFill>
                  <a:srgbClr val="002060"/>
                </a:solidFill>
                <a:latin typeface="Times New Roman" pitchFamily="18" charset="0"/>
                <a:cs typeface="Times New Roman" pitchFamily="18" charset="0"/>
              </a:rPr>
              <a:t>DYS içi (Okullar, İlçe M.E.M, Öğretmenevi, </a:t>
            </a:r>
            <a:r>
              <a:rPr lang="tr-TR" sz="1200" b="1" dirty="0" err="1" smtClean="0">
                <a:solidFill>
                  <a:srgbClr val="002060"/>
                </a:solidFill>
                <a:latin typeface="Times New Roman" pitchFamily="18" charset="0"/>
                <a:cs typeface="Times New Roman" pitchFamily="18" charset="0"/>
              </a:rPr>
              <a:t>Halkeğitim</a:t>
            </a:r>
            <a:r>
              <a:rPr lang="tr-TR" sz="1200" b="1" dirty="0" smtClean="0">
                <a:solidFill>
                  <a:srgbClr val="002060"/>
                </a:solidFill>
                <a:latin typeface="Times New Roman" pitchFamily="18" charset="0"/>
                <a:cs typeface="Times New Roman" pitchFamily="18" charset="0"/>
              </a:rPr>
              <a:t> Merkezi) ve DYS Dışı (Diğer Kurum, Kuruluş, Dilekçe V.b) gelen evrakları  gereğinin yapılması için Müdür Yardımcısına havale eder. Yetkili Personel Gelen Evrak rolüne kurum Müdürü ve bir Müdür Yardımcısı tanımlanmış olup, asıl kullanıcısı kurum Müdürüdür.</a:t>
            </a:r>
          </a:p>
          <a:p>
            <a:r>
              <a:rPr lang="tr-TR" sz="1200" b="1" dirty="0" smtClean="0">
                <a:solidFill>
                  <a:srgbClr val="FF0000"/>
                </a:solidFill>
                <a:latin typeface="Times New Roman" pitchFamily="18" charset="0"/>
                <a:cs typeface="Times New Roman" pitchFamily="18" charset="0"/>
              </a:rPr>
              <a:t>Birim Gelen Evrak Kayıt Kullanıcısı: </a:t>
            </a:r>
            <a:r>
              <a:rPr lang="tr-TR" sz="1200" b="1" dirty="0" smtClean="0">
                <a:solidFill>
                  <a:srgbClr val="002060"/>
                </a:solidFill>
                <a:latin typeface="Times New Roman" pitchFamily="18" charset="0"/>
                <a:cs typeface="Times New Roman" pitchFamily="18" charset="0"/>
              </a:rPr>
              <a:t>DYS Dışı (Diğer Kurum, Kuruluş, Dilekçe V.b) gelen evrakları tarayıcıdan tarayarak DYS ortamına aktarır ve kaydeder. Kaydedilen Belgeler Yetkili </a:t>
            </a:r>
            <a:r>
              <a:rPr lang="tr-TR" sz="1200" b="1" dirty="0" err="1" smtClean="0">
                <a:solidFill>
                  <a:srgbClr val="002060"/>
                </a:solidFill>
                <a:latin typeface="Times New Roman" pitchFamily="18" charset="0"/>
                <a:cs typeface="Times New Roman" pitchFamily="18" charset="0"/>
              </a:rPr>
              <a:t>Presonel</a:t>
            </a:r>
            <a:r>
              <a:rPr lang="tr-TR" sz="1200" b="1" dirty="0" smtClean="0">
                <a:solidFill>
                  <a:srgbClr val="002060"/>
                </a:solidFill>
                <a:latin typeface="Times New Roman" pitchFamily="18" charset="0"/>
                <a:cs typeface="Times New Roman" pitchFamily="18" charset="0"/>
              </a:rPr>
              <a:t> Gelen Evrak rolüne düşer. Birim Gelen Evrak Kayıt Kullanıcısı rolüne kurum Müdürü ve bir Müdür Yardımcısı tanımlanmış olup, asıl kullanıcısı kurum Müdür </a:t>
            </a:r>
            <a:r>
              <a:rPr lang="tr-TR" sz="1200" b="1" dirty="0" err="1" smtClean="0">
                <a:solidFill>
                  <a:srgbClr val="002060"/>
                </a:solidFill>
                <a:latin typeface="Times New Roman" pitchFamily="18" charset="0"/>
                <a:cs typeface="Times New Roman" pitchFamily="18" charset="0"/>
              </a:rPr>
              <a:t>Yardımıcısıdır</a:t>
            </a:r>
            <a:r>
              <a:rPr lang="tr-TR" sz="1200" b="1" dirty="0" smtClean="0">
                <a:solidFill>
                  <a:srgbClr val="002060"/>
                </a:solidFill>
                <a:latin typeface="Times New Roman" pitchFamily="18" charset="0"/>
                <a:cs typeface="Times New Roman" pitchFamily="18" charset="0"/>
              </a:rPr>
              <a:t>.</a:t>
            </a:r>
          </a:p>
          <a:p>
            <a:r>
              <a:rPr lang="tr-TR" sz="1200" b="1" dirty="0" smtClean="0">
                <a:solidFill>
                  <a:srgbClr val="FF0000"/>
                </a:solidFill>
                <a:latin typeface="Times New Roman" pitchFamily="18" charset="0"/>
                <a:cs typeface="Times New Roman" pitchFamily="18" charset="0"/>
              </a:rPr>
              <a:t>Birim Giden Evrak Kayıt Kullanıcısı:</a:t>
            </a:r>
            <a:r>
              <a:rPr lang="tr-TR" sz="1200" b="1" dirty="0" smtClean="0">
                <a:solidFill>
                  <a:srgbClr val="002060"/>
                </a:solidFill>
                <a:latin typeface="Times New Roman" pitchFamily="18" charset="0"/>
                <a:cs typeface="Times New Roman" pitchFamily="18" charset="0"/>
              </a:rPr>
              <a:t> DYS Dışı (Diğer Kurum, Kuruluş, Vatandaşlar)  gönderilecek  belgelerin çıktısını alıp kaşe vurulup, paraf edilen belgeleri elden veya posta yoluyla gönderir. Birim Giden Evrak Kayıt Kullanıcısı rolüne kurum Müdürü ve bir Müdür Yardımcısı tanımlanmış olup, asıl kullanıcısı kurum Müdür </a:t>
            </a:r>
            <a:r>
              <a:rPr lang="tr-TR" sz="1200" b="1" dirty="0" err="1" smtClean="0">
                <a:solidFill>
                  <a:srgbClr val="002060"/>
                </a:solidFill>
                <a:latin typeface="Times New Roman" pitchFamily="18" charset="0"/>
                <a:cs typeface="Times New Roman" pitchFamily="18" charset="0"/>
              </a:rPr>
              <a:t>Yardımıcısıdır</a:t>
            </a:r>
            <a:r>
              <a:rPr lang="tr-TR" sz="1200" b="1" dirty="0" smtClean="0">
                <a:solidFill>
                  <a:srgbClr val="002060"/>
                </a:solidFill>
                <a:latin typeface="Times New Roman" pitchFamily="18" charset="0"/>
                <a:cs typeface="Times New Roman" pitchFamily="18" charset="0"/>
              </a:rPr>
              <a:t>.</a:t>
            </a:r>
            <a:endParaRPr lang="tr-TR" sz="1200" b="1" dirty="0" smtClean="0">
              <a:solidFill>
                <a:srgbClr val="FF0000"/>
              </a:solidFill>
              <a:latin typeface="Times New Roman" pitchFamily="18" charset="0"/>
              <a:cs typeface="Times New Roman" pitchFamily="18" charset="0"/>
            </a:endParaRPr>
          </a:p>
          <a:p>
            <a:endParaRPr lang="tr-TR" sz="1200" b="1" dirty="0" smtClean="0">
              <a:solidFill>
                <a:srgbClr val="002060"/>
              </a:solidFill>
              <a:latin typeface="Times New Roman" pitchFamily="18" charset="0"/>
              <a:cs typeface="Times New Roman" pitchFamily="18" charset="0"/>
            </a:endParaRPr>
          </a:p>
          <a:p>
            <a:endParaRPr lang="tr-TR" sz="1200" b="1" dirty="0" smtClean="0">
              <a:solidFill>
                <a:srgbClr val="002060"/>
              </a:solidFill>
              <a:latin typeface="Times New Roman" pitchFamily="18" charset="0"/>
              <a:cs typeface="Times New Roman" pitchFamily="18" charset="0"/>
            </a:endParaRPr>
          </a:p>
        </p:txBody>
      </p:sp>
      <p:sp>
        <p:nvSpPr>
          <p:cNvPr id="7" name="Metin kutusu 5"/>
          <p:cNvSpPr txBox="1"/>
          <p:nvPr/>
        </p:nvSpPr>
        <p:spPr>
          <a:xfrm>
            <a:off x="1241099" y="432988"/>
            <a:ext cx="737892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ROLLERİN GÖREVLERİ</a:t>
            </a:r>
          </a:p>
        </p:txBody>
      </p:sp>
      <p:pic>
        <p:nvPicPr>
          <p:cNvPr id="9" name="Resim 4"/>
          <p:cNvPicPr>
            <a:picLocks noChangeAspect="1"/>
          </p:cNvPicPr>
          <p:nvPr/>
        </p:nvPicPr>
        <p:blipFill rotWithShape="1">
          <a:blip r:embed="rId2">
            <a:extLst>
              <a:ext uri="{28A0092B-C50C-407E-A947-70E740481C1C}">
                <a14:useLocalDpi xmlns:a14="http://schemas.microsoft.com/office/drawing/2010/main" xmlns="" val="0"/>
              </a:ext>
            </a:extLst>
          </a:blip>
          <a:srcRect l="5980" r="4964" b="10881"/>
          <a:stretch/>
        </p:blipFill>
        <p:spPr>
          <a:xfrm>
            <a:off x="554779" y="0"/>
            <a:ext cx="1118190" cy="1248861"/>
          </a:xfrm>
          <a:prstGeom prst="rect">
            <a:avLst/>
          </a:prstGeom>
        </p:spPr>
      </p:pic>
    </p:spTree>
    <p:extLst>
      <p:ext uri="{BB962C8B-B14F-4D97-AF65-F5344CB8AC3E}">
        <p14:creationId xmlns:p14="http://schemas.microsoft.com/office/powerpoint/2010/main" xmlns="" val="2382875561"/>
      </p:ext>
    </p:extLst>
  </p:cSld>
  <p:clrMapOvr>
    <a:masterClrMapping/>
  </p:clrMapOvr>
  <mc:AlternateContent xmlns:mc="http://schemas.openxmlformats.org/markup-compatibility/2006">
    <mc:Choice xmlns:p14="http://schemas.microsoft.com/office/powerpoint/2010/main" xmlns="" Requires="p14">
      <p:transition spd="slow">
        <p14:ferris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etin kutusu 5"/>
          <p:cNvSpPr txBox="1"/>
          <p:nvPr/>
        </p:nvSpPr>
        <p:spPr>
          <a:xfrm>
            <a:off x="1241099" y="432988"/>
            <a:ext cx="737892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EVRAK OLUŞTURMA VE AKIŞ BAŞLATMA</a:t>
            </a:r>
          </a:p>
        </p:txBody>
      </p:sp>
      <p:pic>
        <p:nvPicPr>
          <p:cNvPr id="27" name="Resim 4"/>
          <p:cNvPicPr>
            <a:picLocks noChangeAspect="1"/>
          </p:cNvPicPr>
          <p:nvPr/>
        </p:nvPicPr>
        <p:blipFill rotWithShape="1">
          <a:blip r:embed="rId3">
            <a:extLst>
              <a:ext uri="{28A0092B-C50C-407E-A947-70E740481C1C}">
                <a14:useLocalDpi xmlns:a14="http://schemas.microsoft.com/office/drawing/2010/main" xmlns="" val="0"/>
              </a:ext>
            </a:extLst>
          </a:blip>
          <a:srcRect l="5980" r="4964" b="10881"/>
          <a:stretch/>
        </p:blipFill>
        <p:spPr>
          <a:xfrm>
            <a:off x="554779" y="0"/>
            <a:ext cx="1118190" cy="1248861"/>
          </a:xfrm>
          <a:prstGeom prst="rect">
            <a:avLst/>
          </a:prstGeom>
        </p:spPr>
      </p:pic>
      <p:pic>
        <p:nvPicPr>
          <p:cNvPr id="2050" name="Picture 2" descr="C:\Users\SEDAT\Desktop\4.jpg"/>
          <p:cNvPicPr>
            <a:picLocks noChangeAspect="1" noChangeArrowheads="1"/>
          </p:cNvPicPr>
          <p:nvPr/>
        </p:nvPicPr>
        <p:blipFill>
          <a:blip r:embed="rId4"/>
          <a:srcRect/>
          <a:stretch>
            <a:fillRect/>
          </a:stretch>
        </p:blipFill>
        <p:spPr bwMode="auto">
          <a:xfrm>
            <a:off x="604364" y="1219751"/>
            <a:ext cx="8036202" cy="4728985"/>
          </a:xfrm>
          <a:prstGeom prst="rect">
            <a:avLst/>
          </a:prstGeom>
          <a:noFill/>
        </p:spPr>
      </p:pic>
      <p:sp>
        <p:nvSpPr>
          <p:cNvPr id="5" name="4 Metin kutusu"/>
          <p:cNvSpPr txBox="1"/>
          <p:nvPr/>
        </p:nvSpPr>
        <p:spPr>
          <a:xfrm>
            <a:off x="811657" y="2958956"/>
            <a:ext cx="7613151"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1600" dirty="0" smtClean="0">
                <a:solidFill>
                  <a:srgbClr val="FF0000"/>
                </a:solidFill>
                <a:latin typeface="Times New Roman" pitchFamily="18" charset="0"/>
                <a:cs typeface="Times New Roman" pitchFamily="18" charset="0"/>
              </a:rPr>
              <a:t>“Giden Evrak İşlemleri” sekmesinden “Giden Evrak Oluşturma ve Akış </a:t>
            </a:r>
            <a:r>
              <a:rPr lang="tr-TR" sz="1600" dirty="0" err="1" smtClean="0">
                <a:solidFill>
                  <a:srgbClr val="FF0000"/>
                </a:solidFill>
                <a:latin typeface="Times New Roman" pitchFamily="18" charset="0"/>
                <a:cs typeface="Times New Roman" pitchFamily="18" charset="0"/>
              </a:rPr>
              <a:t>Başlatma”ya</a:t>
            </a:r>
            <a:r>
              <a:rPr lang="tr-TR" sz="1600" dirty="0" smtClean="0">
                <a:solidFill>
                  <a:srgbClr val="FF0000"/>
                </a:solidFill>
                <a:latin typeface="Times New Roman" pitchFamily="18" charset="0"/>
                <a:cs typeface="Times New Roman" pitchFamily="18" charset="0"/>
              </a:rPr>
              <a:t> tıklanır. “Şablon” açılır kutusundan yazı yazılacaksa “Yazı”, olur alınacaksa “Olur Yazısı” seçilir ve “Kelime İşlemciyi Aç” butonuna </a:t>
            </a:r>
            <a:r>
              <a:rPr lang="tr-TR" sz="1600" dirty="0" err="1" smtClean="0">
                <a:solidFill>
                  <a:srgbClr val="FF0000"/>
                </a:solidFill>
                <a:latin typeface="Times New Roman" pitchFamily="18" charset="0"/>
                <a:cs typeface="Times New Roman" pitchFamily="18" charset="0"/>
              </a:rPr>
              <a:t>tıklanırak</a:t>
            </a:r>
            <a:r>
              <a:rPr lang="tr-TR" sz="1600" dirty="0" smtClean="0">
                <a:solidFill>
                  <a:srgbClr val="FF0000"/>
                </a:solidFill>
                <a:latin typeface="Times New Roman" pitchFamily="18" charset="0"/>
                <a:cs typeface="Times New Roman" pitchFamily="18" charset="0"/>
              </a:rPr>
              <a:t> yazı yazılır  ve E-İmza ile imzalanır.</a:t>
            </a:r>
          </a:p>
          <a:p>
            <a:r>
              <a:rPr lang="tr-TR" sz="1600" dirty="0" smtClean="0">
                <a:solidFill>
                  <a:srgbClr val="00B0F0"/>
                </a:solidFill>
                <a:latin typeface="Times New Roman" pitchFamily="18" charset="0"/>
                <a:cs typeface="Times New Roman" pitchFamily="18" charset="0"/>
              </a:rPr>
              <a:t>Detaylarını eğitim videolarını </a:t>
            </a:r>
            <a:r>
              <a:rPr lang="tr-TR" sz="1600" dirty="0" err="1" smtClean="0">
                <a:solidFill>
                  <a:srgbClr val="00B0F0"/>
                </a:solidFill>
                <a:latin typeface="Times New Roman" pitchFamily="18" charset="0"/>
                <a:cs typeface="Times New Roman" pitchFamily="18" charset="0"/>
              </a:rPr>
              <a:t>izeleyerek</a:t>
            </a:r>
            <a:r>
              <a:rPr lang="tr-TR" sz="1600" dirty="0" smtClean="0">
                <a:solidFill>
                  <a:srgbClr val="00B0F0"/>
                </a:solidFill>
                <a:latin typeface="Times New Roman" pitchFamily="18" charset="0"/>
                <a:cs typeface="Times New Roman" pitchFamily="18" charset="0"/>
              </a:rPr>
              <a:t> görebilirsiniz.</a:t>
            </a:r>
          </a:p>
        </p:txBody>
      </p:sp>
      <p:sp>
        <p:nvSpPr>
          <p:cNvPr id="6" name="5 Yukarı Ok"/>
          <p:cNvSpPr/>
          <p:nvPr/>
        </p:nvSpPr>
        <p:spPr>
          <a:xfrm>
            <a:off x="1715784" y="1869897"/>
            <a:ext cx="226032" cy="10376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Yukarı Ok"/>
          <p:cNvSpPr/>
          <p:nvPr/>
        </p:nvSpPr>
        <p:spPr>
          <a:xfrm>
            <a:off x="2895599" y="2599361"/>
            <a:ext cx="186648" cy="3082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Yukarı Ok"/>
          <p:cNvSpPr/>
          <p:nvPr/>
        </p:nvSpPr>
        <p:spPr>
          <a:xfrm>
            <a:off x="4630219" y="2597649"/>
            <a:ext cx="178087" cy="3099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754231018"/>
      </p:ext>
    </p:extLst>
  </p:cSld>
  <p:clrMapOvr>
    <a:masterClrMapping/>
  </p:clrMapOvr>
  <mc:AlternateContent xmlns:mc="http://schemas.openxmlformats.org/markup-compatibility/2006">
    <mc:Choice xmlns:p14="http://schemas.microsoft.com/office/powerpoint/2010/main" xmlns="" Requires="p14">
      <p:transition spd="slow">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etin kutusu 5"/>
          <p:cNvSpPr txBox="1"/>
          <p:nvPr/>
        </p:nvSpPr>
        <p:spPr>
          <a:xfrm>
            <a:off x="1241099" y="432988"/>
            <a:ext cx="737892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EVRAK OLUŞTURMA VE AKIŞ BAŞLATMA</a:t>
            </a:r>
          </a:p>
        </p:txBody>
      </p:sp>
      <p:pic>
        <p:nvPicPr>
          <p:cNvPr id="27" name="Resim 4"/>
          <p:cNvPicPr>
            <a:picLocks noChangeAspect="1"/>
          </p:cNvPicPr>
          <p:nvPr/>
        </p:nvPicPr>
        <p:blipFill rotWithShape="1">
          <a:blip r:embed="rId3">
            <a:extLst>
              <a:ext uri="{28A0092B-C50C-407E-A947-70E740481C1C}">
                <a14:useLocalDpi xmlns:a14="http://schemas.microsoft.com/office/drawing/2010/main" xmlns="" val="0"/>
              </a:ext>
            </a:extLst>
          </a:blip>
          <a:srcRect l="5980" r="4964" b="10881"/>
          <a:stretch/>
        </p:blipFill>
        <p:spPr>
          <a:xfrm>
            <a:off x="554779" y="0"/>
            <a:ext cx="1118190" cy="1248861"/>
          </a:xfrm>
          <a:prstGeom prst="rect">
            <a:avLst/>
          </a:prstGeom>
        </p:spPr>
      </p:pic>
      <p:pic>
        <p:nvPicPr>
          <p:cNvPr id="2050" name="Picture 2" descr="C:\Users\SEDAT\Desktop\4.jpg"/>
          <p:cNvPicPr>
            <a:picLocks noChangeAspect="1" noChangeArrowheads="1"/>
          </p:cNvPicPr>
          <p:nvPr/>
        </p:nvPicPr>
        <p:blipFill>
          <a:blip r:embed="rId4"/>
          <a:srcRect/>
          <a:stretch>
            <a:fillRect/>
          </a:stretch>
        </p:blipFill>
        <p:spPr bwMode="auto">
          <a:xfrm>
            <a:off x="604364" y="1219752"/>
            <a:ext cx="8036202" cy="4718711"/>
          </a:xfrm>
          <a:prstGeom prst="rect">
            <a:avLst/>
          </a:prstGeom>
          <a:noFill/>
        </p:spPr>
      </p:pic>
      <p:sp>
        <p:nvSpPr>
          <p:cNvPr id="5" name="4 Metin kutusu"/>
          <p:cNvSpPr txBox="1"/>
          <p:nvPr/>
        </p:nvSpPr>
        <p:spPr>
          <a:xfrm>
            <a:off x="667819" y="1263721"/>
            <a:ext cx="7900828" cy="15081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1300" dirty="0" smtClean="0">
                <a:solidFill>
                  <a:srgbClr val="FF0000"/>
                </a:solidFill>
                <a:latin typeface="Times New Roman" pitchFamily="18" charset="0"/>
                <a:cs typeface="Times New Roman" pitchFamily="18" charset="0"/>
              </a:rPr>
              <a:t>Yazı yazılıp e-imza ile imzalandıktan sonra bu sayfa seçilir ve bu sayfadan “Dosya Seç” butonuna tıklanarak dosya seçilir. Detaylar butonuna tıklanarak “Konusu” ve “Açıklama” kutularına yazının konusu yazılır. Ek varsa “Ek Listesi” butonuna tıklanarak bilgisayardan ekler eklenir.“Dağıtım Listesi </a:t>
            </a:r>
            <a:r>
              <a:rPr lang="tr-TR" sz="1300" dirty="0" err="1" smtClean="0">
                <a:solidFill>
                  <a:srgbClr val="FF0000"/>
                </a:solidFill>
                <a:latin typeface="Times New Roman" pitchFamily="18" charset="0"/>
                <a:cs typeface="Times New Roman" pitchFamily="18" charset="0"/>
              </a:rPr>
              <a:t>Hazırla”dan</a:t>
            </a:r>
            <a:r>
              <a:rPr lang="tr-TR" sz="1300" dirty="0" smtClean="0">
                <a:solidFill>
                  <a:srgbClr val="FF0000"/>
                </a:solidFill>
                <a:latin typeface="Times New Roman" pitchFamily="18" charset="0"/>
                <a:cs typeface="Times New Roman" pitchFamily="18" charset="0"/>
              </a:rPr>
              <a:t> DYS içi veya DYS dışı seçilir, DYS içi seçilmiş ise kurumlarımız seçilir, DYS Dışı seçilmiş ise gidecek yer/kurum bilgileri girilir. “Onay Listesi Düzenle” butonu tıklanarak onaylayacaklar seçilir. “Evrakı Kaydet” butonuna tıkladıktan sonra aktif  hale gelen “Evrakı Onaya Sun” butonuna tıklanarak onaya sunulur. </a:t>
            </a:r>
            <a:r>
              <a:rPr lang="tr-TR" sz="1200" dirty="0" smtClean="0">
                <a:solidFill>
                  <a:srgbClr val="00B0F0"/>
                </a:solidFill>
                <a:latin typeface="Times New Roman" pitchFamily="18" charset="0"/>
                <a:cs typeface="Times New Roman" pitchFamily="18" charset="0"/>
              </a:rPr>
              <a:t>Detaylarını eğitim videolarını </a:t>
            </a:r>
            <a:r>
              <a:rPr lang="tr-TR" sz="1200" dirty="0" err="1" smtClean="0">
                <a:solidFill>
                  <a:srgbClr val="00B0F0"/>
                </a:solidFill>
                <a:latin typeface="Times New Roman" pitchFamily="18" charset="0"/>
                <a:cs typeface="Times New Roman" pitchFamily="18" charset="0"/>
              </a:rPr>
              <a:t>izeleyerek</a:t>
            </a:r>
            <a:r>
              <a:rPr lang="tr-TR" sz="1200" dirty="0" smtClean="0">
                <a:solidFill>
                  <a:srgbClr val="00B0F0"/>
                </a:solidFill>
                <a:latin typeface="Times New Roman" pitchFamily="18" charset="0"/>
                <a:cs typeface="Times New Roman" pitchFamily="18" charset="0"/>
              </a:rPr>
              <a:t> görebilirsiniz</a:t>
            </a:r>
          </a:p>
          <a:p>
            <a:endParaRPr lang="tr-TR" sz="1300" dirty="0" smtClean="0">
              <a:solidFill>
                <a:srgbClr val="FF0000"/>
              </a:solidFill>
              <a:latin typeface="Times New Roman" pitchFamily="18" charset="0"/>
              <a:cs typeface="Times New Roman" pitchFamily="18" charset="0"/>
            </a:endParaRPr>
          </a:p>
        </p:txBody>
      </p:sp>
      <p:sp>
        <p:nvSpPr>
          <p:cNvPr id="9" name="8 Aşağı Ok"/>
          <p:cNvSpPr/>
          <p:nvPr/>
        </p:nvSpPr>
        <p:spPr>
          <a:xfrm>
            <a:off x="3472665" y="2537718"/>
            <a:ext cx="154113" cy="143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Aşağı Ok"/>
          <p:cNvSpPr/>
          <p:nvPr/>
        </p:nvSpPr>
        <p:spPr>
          <a:xfrm>
            <a:off x="1571946" y="2558267"/>
            <a:ext cx="184935" cy="16644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Aşağı Ok"/>
          <p:cNvSpPr/>
          <p:nvPr/>
        </p:nvSpPr>
        <p:spPr>
          <a:xfrm>
            <a:off x="2905873" y="2577103"/>
            <a:ext cx="184935" cy="16644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Aşağı Ok"/>
          <p:cNvSpPr/>
          <p:nvPr/>
        </p:nvSpPr>
        <p:spPr>
          <a:xfrm>
            <a:off x="5544619" y="2578813"/>
            <a:ext cx="178087" cy="16233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Aşağı Ok"/>
          <p:cNvSpPr/>
          <p:nvPr/>
        </p:nvSpPr>
        <p:spPr>
          <a:xfrm>
            <a:off x="4621658" y="2558265"/>
            <a:ext cx="196922" cy="25377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Aşağı Ok"/>
          <p:cNvSpPr/>
          <p:nvPr/>
        </p:nvSpPr>
        <p:spPr>
          <a:xfrm>
            <a:off x="3109645" y="2568540"/>
            <a:ext cx="219182" cy="2958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Aşağı Ok"/>
          <p:cNvSpPr/>
          <p:nvPr/>
        </p:nvSpPr>
        <p:spPr>
          <a:xfrm>
            <a:off x="1104472" y="2578814"/>
            <a:ext cx="200346" cy="2958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Metin kutusu"/>
          <p:cNvSpPr txBox="1"/>
          <p:nvPr/>
        </p:nvSpPr>
        <p:spPr>
          <a:xfrm>
            <a:off x="3698697" y="2558266"/>
            <a:ext cx="318497" cy="369332"/>
          </a:xfrm>
          <a:prstGeom prst="rect">
            <a:avLst/>
          </a:prstGeom>
          <a:noFill/>
        </p:spPr>
        <p:txBody>
          <a:bodyPr wrap="square" rtlCol="0">
            <a:spAutoFit/>
          </a:bodyPr>
          <a:lstStyle/>
          <a:p>
            <a:r>
              <a:rPr lang="tr-TR" dirty="0" smtClean="0">
                <a:solidFill>
                  <a:srgbClr val="FF0000"/>
                </a:solidFill>
                <a:latin typeface="Times New Roman" pitchFamily="18" charset="0"/>
                <a:cs typeface="Times New Roman" pitchFamily="18" charset="0"/>
              </a:rPr>
              <a:t>1</a:t>
            </a:r>
            <a:endParaRPr lang="tr-TR" dirty="0">
              <a:solidFill>
                <a:srgbClr val="FF0000"/>
              </a:solidFill>
              <a:latin typeface="Times New Roman" pitchFamily="18" charset="0"/>
              <a:cs typeface="Times New Roman" pitchFamily="18" charset="0"/>
            </a:endParaRPr>
          </a:p>
        </p:txBody>
      </p:sp>
      <p:sp>
        <p:nvSpPr>
          <p:cNvPr id="18" name="17 Metin kutusu"/>
          <p:cNvSpPr txBox="1"/>
          <p:nvPr/>
        </p:nvSpPr>
        <p:spPr>
          <a:xfrm>
            <a:off x="2012022" y="4107953"/>
            <a:ext cx="339047" cy="369332"/>
          </a:xfrm>
          <a:prstGeom prst="rect">
            <a:avLst/>
          </a:prstGeom>
          <a:noFill/>
        </p:spPr>
        <p:txBody>
          <a:bodyPr wrap="square" rtlCol="0">
            <a:spAutoFit/>
          </a:bodyPr>
          <a:lstStyle/>
          <a:p>
            <a:r>
              <a:rPr lang="tr-TR" dirty="0" smtClean="0">
                <a:solidFill>
                  <a:srgbClr val="FF0000"/>
                </a:solidFill>
                <a:latin typeface="Times New Roman" pitchFamily="18" charset="0"/>
                <a:cs typeface="Times New Roman" pitchFamily="18" charset="0"/>
              </a:rPr>
              <a:t>2</a:t>
            </a:r>
            <a:endParaRPr lang="tr-TR" dirty="0">
              <a:solidFill>
                <a:srgbClr val="FF0000"/>
              </a:solidFill>
              <a:latin typeface="Times New Roman" pitchFamily="18" charset="0"/>
              <a:cs typeface="Times New Roman" pitchFamily="18" charset="0"/>
            </a:endParaRPr>
          </a:p>
        </p:txBody>
      </p:sp>
      <p:sp>
        <p:nvSpPr>
          <p:cNvPr id="20" name="19 Metin kutusu"/>
          <p:cNvSpPr txBox="1"/>
          <p:nvPr/>
        </p:nvSpPr>
        <p:spPr>
          <a:xfrm>
            <a:off x="3830547" y="4138775"/>
            <a:ext cx="339047" cy="369332"/>
          </a:xfrm>
          <a:prstGeom prst="rect">
            <a:avLst/>
          </a:prstGeom>
          <a:noFill/>
        </p:spPr>
        <p:txBody>
          <a:bodyPr wrap="square" rtlCol="0">
            <a:spAutoFit/>
          </a:bodyPr>
          <a:lstStyle/>
          <a:p>
            <a:r>
              <a:rPr lang="tr-TR" dirty="0" smtClean="0">
                <a:solidFill>
                  <a:srgbClr val="FF0000"/>
                </a:solidFill>
                <a:latin typeface="Times New Roman" pitchFamily="18" charset="0"/>
                <a:cs typeface="Times New Roman" pitchFamily="18" charset="0"/>
              </a:rPr>
              <a:t>3</a:t>
            </a:r>
            <a:endParaRPr lang="tr-TR" dirty="0">
              <a:solidFill>
                <a:srgbClr val="FF0000"/>
              </a:solidFill>
              <a:latin typeface="Times New Roman" pitchFamily="18" charset="0"/>
              <a:cs typeface="Times New Roman" pitchFamily="18" charset="0"/>
            </a:endParaRPr>
          </a:p>
        </p:txBody>
      </p:sp>
      <p:sp>
        <p:nvSpPr>
          <p:cNvPr id="21" name="20 Metin kutusu"/>
          <p:cNvSpPr txBox="1"/>
          <p:nvPr/>
        </p:nvSpPr>
        <p:spPr>
          <a:xfrm>
            <a:off x="7106291" y="4106241"/>
            <a:ext cx="339047" cy="369332"/>
          </a:xfrm>
          <a:prstGeom prst="rect">
            <a:avLst/>
          </a:prstGeom>
          <a:noFill/>
        </p:spPr>
        <p:txBody>
          <a:bodyPr wrap="square" rtlCol="0">
            <a:spAutoFit/>
          </a:bodyPr>
          <a:lstStyle/>
          <a:p>
            <a:r>
              <a:rPr lang="tr-TR" dirty="0" smtClean="0">
                <a:solidFill>
                  <a:srgbClr val="FF0000"/>
                </a:solidFill>
                <a:latin typeface="Times New Roman" pitchFamily="18" charset="0"/>
                <a:cs typeface="Times New Roman" pitchFamily="18" charset="0"/>
              </a:rPr>
              <a:t>4</a:t>
            </a:r>
            <a:endParaRPr lang="tr-TR" dirty="0">
              <a:solidFill>
                <a:srgbClr val="FF0000"/>
              </a:solidFill>
              <a:latin typeface="Times New Roman" pitchFamily="18" charset="0"/>
              <a:cs typeface="Times New Roman" pitchFamily="18" charset="0"/>
            </a:endParaRPr>
          </a:p>
        </p:txBody>
      </p:sp>
      <p:sp>
        <p:nvSpPr>
          <p:cNvPr id="22" name="21 Metin kutusu"/>
          <p:cNvSpPr txBox="1"/>
          <p:nvPr/>
        </p:nvSpPr>
        <p:spPr>
          <a:xfrm>
            <a:off x="5224409" y="4967559"/>
            <a:ext cx="339047" cy="369332"/>
          </a:xfrm>
          <a:prstGeom prst="rect">
            <a:avLst/>
          </a:prstGeom>
          <a:noFill/>
        </p:spPr>
        <p:txBody>
          <a:bodyPr wrap="square" rtlCol="0">
            <a:spAutoFit/>
          </a:bodyPr>
          <a:lstStyle/>
          <a:p>
            <a:r>
              <a:rPr lang="tr-TR" dirty="0" smtClean="0">
                <a:solidFill>
                  <a:srgbClr val="FF0000"/>
                </a:solidFill>
                <a:latin typeface="Times New Roman" pitchFamily="18" charset="0"/>
                <a:cs typeface="Times New Roman" pitchFamily="18" charset="0"/>
              </a:rPr>
              <a:t>5</a:t>
            </a:r>
            <a:endParaRPr lang="tr-TR" dirty="0">
              <a:solidFill>
                <a:srgbClr val="FF0000"/>
              </a:solidFill>
              <a:latin typeface="Times New Roman" pitchFamily="18" charset="0"/>
              <a:cs typeface="Times New Roman" pitchFamily="18" charset="0"/>
            </a:endParaRPr>
          </a:p>
        </p:txBody>
      </p:sp>
      <p:sp>
        <p:nvSpPr>
          <p:cNvPr id="23" name="22 Metin kutusu"/>
          <p:cNvSpPr txBox="1"/>
          <p:nvPr/>
        </p:nvSpPr>
        <p:spPr>
          <a:xfrm>
            <a:off x="1493176" y="5417910"/>
            <a:ext cx="339047" cy="369332"/>
          </a:xfrm>
          <a:prstGeom prst="rect">
            <a:avLst/>
          </a:prstGeom>
          <a:noFill/>
        </p:spPr>
        <p:txBody>
          <a:bodyPr wrap="square" rtlCol="0">
            <a:spAutoFit/>
          </a:bodyPr>
          <a:lstStyle/>
          <a:p>
            <a:r>
              <a:rPr lang="tr-TR" dirty="0" smtClean="0">
                <a:solidFill>
                  <a:srgbClr val="FF0000"/>
                </a:solidFill>
                <a:latin typeface="Times New Roman" pitchFamily="18" charset="0"/>
                <a:cs typeface="Times New Roman" pitchFamily="18" charset="0"/>
              </a:rPr>
              <a:t>6</a:t>
            </a:r>
            <a:endParaRPr lang="tr-TR" dirty="0">
              <a:solidFill>
                <a:srgbClr val="FF0000"/>
              </a:solidFill>
              <a:latin typeface="Times New Roman" pitchFamily="18" charset="0"/>
              <a:cs typeface="Times New Roman" pitchFamily="18" charset="0"/>
            </a:endParaRPr>
          </a:p>
        </p:txBody>
      </p:sp>
      <p:sp>
        <p:nvSpPr>
          <p:cNvPr id="24" name="23 Metin kutusu"/>
          <p:cNvSpPr txBox="1"/>
          <p:nvPr/>
        </p:nvSpPr>
        <p:spPr>
          <a:xfrm>
            <a:off x="3566843" y="5426471"/>
            <a:ext cx="339047" cy="369332"/>
          </a:xfrm>
          <a:prstGeom prst="rect">
            <a:avLst/>
          </a:prstGeom>
          <a:noFill/>
        </p:spPr>
        <p:txBody>
          <a:bodyPr wrap="square" rtlCol="0">
            <a:spAutoFit/>
          </a:bodyPr>
          <a:lstStyle/>
          <a:p>
            <a:r>
              <a:rPr lang="tr-TR" dirty="0" smtClean="0">
                <a:solidFill>
                  <a:srgbClr val="FF0000"/>
                </a:solidFill>
                <a:latin typeface="Times New Roman" pitchFamily="18" charset="0"/>
                <a:cs typeface="Times New Roman" pitchFamily="18" charset="0"/>
              </a:rPr>
              <a:t>7</a:t>
            </a:r>
            <a:endParaRPr lang="tr-TR" dirty="0">
              <a:solidFill>
                <a:srgbClr val="FF0000"/>
              </a:solidFill>
              <a:latin typeface="Times New Roman" pitchFamily="18" charset="0"/>
              <a:cs typeface="Times New Roman" pitchFamily="18" charset="0"/>
            </a:endParaRPr>
          </a:p>
        </p:txBody>
      </p:sp>
      <p:sp>
        <p:nvSpPr>
          <p:cNvPr id="25" name="24 Oval"/>
          <p:cNvSpPr/>
          <p:nvPr/>
        </p:nvSpPr>
        <p:spPr>
          <a:xfrm>
            <a:off x="3729519" y="2609637"/>
            <a:ext cx="226032" cy="23630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28" name="27 Oval"/>
          <p:cNvSpPr/>
          <p:nvPr/>
        </p:nvSpPr>
        <p:spPr>
          <a:xfrm>
            <a:off x="2042845" y="4169596"/>
            <a:ext cx="226032" cy="23630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29" name="28 Oval"/>
          <p:cNvSpPr/>
          <p:nvPr/>
        </p:nvSpPr>
        <p:spPr>
          <a:xfrm>
            <a:off x="3849384" y="4198706"/>
            <a:ext cx="226032" cy="23630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30" name="29 Oval"/>
          <p:cNvSpPr/>
          <p:nvPr/>
        </p:nvSpPr>
        <p:spPr>
          <a:xfrm>
            <a:off x="7155951" y="4186719"/>
            <a:ext cx="226032" cy="23630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31" name="30 Oval"/>
          <p:cNvSpPr/>
          <p:nvPr/>
        </p:nvSpPr>
        <p:spPr>
          <a:xfrm>
            <a:off x="5243245" y="5048035"/>
            <a:ext cx="226032" cy="23630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32" name="31 Oval"/>
          <p:cNvSpPr/>
          <p:nvPr/>
        </p:nvSpPr>
        <p:spPr>
          <a:xfrm>
            <a:off x="3607941" y="5488111"/>
            <a:ext cx="226032" cy="23630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33" name="32 Oval"/>
          <p:cNvSpPr/>
          <p:nvPr/>
        </p:nvSpPr>
        <p:spPr>
          <a:xfrm>
            <a:off x="1541123" y="5496673"/>
            <a:ext cx="226032" cy="23630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xmlns="" val="3754231018"/>
      </p:ext>
    </p:extLst>
  </p:cSld>
  <p:clrMapOvr>
    <a:masterClrMapping/>
  </p:clrMapOvr>
  <mc:AlternateContent xmlns:mc="http://schemas.openxmlformats.org/markup-compatibility/2006">
    <mc:Choice xmlns:p14="http://schemas.microsoft.com/office/powerpoint/2010/main" xmlns="" Requires="p14">
      <p:transition spd="slow">
        <p14:ferris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793</TotalTime>
  <Words>847</Words>
  <Application>Microsoft Office PowerPoint</Application>
  <PresentationFormat>Ekran Gösterisi (4:3)</PresentationFormat>
  <Paragraphs>74</Paragraphs>
  <Slides>9</Slides>
  <Notes>2</Notes>
  <HiddenSlides>0</HiddenSlides>
  <MMClips>0</MMClips>
  <ScaleCrop>false</ScaleCrop>
  <HeadingPairs>
    <vt:vector size="4" baseType="variant">
      <vt:variant>
        <vt:lpstr>Tema</vt:lpstr>
      </vt:variant>
      <vt:variant>
        <vt:i4>2</vt:i4>
      </vt:variant>
      <vt:variant>
        <vt:lpstr>Slayt Başlıkları</vt:lpstr>
      </vt:variant>
      <vt:variant>
        <vt:i4>9</vt:i4>
      </vt:variant>
    </vt:vector>
  </HeadingPairs>
  <TitlesOfParts>
    <vt:vector size="11" baseType="lpstr">
      <vt:lpstr>Kaynak</vt:lpstr>
      <vt:lpstr>Özel Tasarım</vt:lpstr>
      <vt:lpstr>Slayt 1</vt:lpstr>
      <vt:lpstr>Slayt 2</vt:lpstr>
      <vt:lpstr>Slayt 3</vt:lpstr>
      <vt:lpstr>Slayt 4</vt:lpstr>
      <vt:lpstr>Slayt 5</vt:lpstr>
      <vt:lpstr>Slayt 6</vt:lpstr>
      <vt:lpstr>Slayt 7</vt:lpstr>
      <vt:lpstr>Slayt 8</vt:lpstr>
      <vt:lpstr>Slayt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AsusX</dc:creator>
  <cp:lastModifiedBy>SEDAT</cp:lastModifiedBy>
  <cp:revision>81</cp:revision>
  <dcterms:created xsi:type="dcterms:W3CDTF">2015-12-14T09:40:21Z</dcterms:created>
  <dcterms:modified xsi:type="dcterms:W3CDTF">2017-04-07T12:21:03Z</dcterms:modified>
</cp:coreProperties>
</file>